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59" r:id="rId2"/>
    <p:sldMasterId id="2147483664" r:id="rId3"/>
  </p:sldMasterIdLst>
  <p:notesMasterIdLst>
    <p:notesMasterId r:id="rId53"/>
  </p:notesMasterIdLst>
  <p:handoutMasterIdLst>
    <p:handoutMasterId r:id="rId54"/>
  </p:handoutMasterIdLst>
  <p:sldIdLst>
    <p:sldId id="436" r:id="rId4"/>
    <p:sldId id="424" r:id="rId5"/>
    <p:sldId id="435" r:id="rId6"/>
    <p:sldId id="423" r:id="rId7"/>
    <p:sldId id="425" r:id="rId8"/>
    <p:sldId id="426" r:id="rId9"/>
    <p:sldId id="427" r:id="rId10"/>
    <p:sldId id="428" r:id="rId11"/>
    <p:sldId id="257" r:id="rId12"/>
    <p:sldId id="433" r:id="rId13"/>
    <p:sldId id="453" r:id="rId14"/>
    <p:sldId id="454" r:id="rId15"/>
    <p:sldId id="442" r:id="rId16"/>
    <p:sldId id="456" r:id="rId17"/>
    <p:sldId id="457" r:id="rId18"/>
    <p:sldId id="458" r:id="rId19"/>
    <p:sldId id="459" r:id="rId20"/>
    <p:sldId id="460" r:id="rId21"/>
    <p:sldId id="464" r:id="rId22"/>
    <p:sldId id="465" r:id="rId23"/>
    <p:sldId id="461" r:id="rId24"/>
    <p:sldId id="462" r:id="rId25"/>
    <p:sldId id="434" r:id="rId26"/>
    <p:sldId id="466" r:id="rId27"/>
    <p:sldId id="468" r:id="rId28"/>
    <p:sldId id="469" r:id="rId29"/>
    <p:sldId id="470" r:id="rId30"/>
    <p:sldId id="471" r:id="rId31"/>
    <p:sldId id="386" r:id="rId32"/>
    <p:sldId id="472" r:id="rId33"/>
    <p:sldId id="473" r:id="rId34"/>
    <p:sldId id="474" r:id="rId35"/>
    <p:sldId id="475" r:id="rId36"/>
    <p:sldId id="417" r:id="rId37"/>
    <p:sldId id="476" r:id="rId38"/>
    <p:sldId id="477" r:id="rId39"/>
    <p:sldId id="478" r:id="rId40"/>
    <p:sldId id="479" r:id="rId41"/>
    <p:sldId id="395" r:id="rId42"/>
    <p:sldId id="480" r:id="rId43"/>
    <p:sldId id="481" r:id="rId44"/>
    <p:sldId id="421" r:id="rId45"/>
    <p:sldId id="482" r:id="rId46"/>
    <p:sldId id="483" r:id="rId47"/>
    <p:sldId id="484" r:id="rId48"/>
    <p:sldId id="485" r:id="rId49"/>
    <p:sldId id="451" r:id="rId50"/>
    <p:sldId id="452" r:id="rId51"/>
    <p:sldId id="486"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717" autoAdjust="0"/>
  </p:normalViewPr>
  <p:slideViewPr>
    <p:cSldViewPr snapToGrid="0" snapToObjects="1">
      <p:cViewPr>
        <p:scale>
          <a:sx n="130" d="100"/>
          <a:sy n="130" d="100"/>
        </p:scale>
        <p:origin x="-904" y="-504"/>
      </p:cViewPr>
      <p:guideLst>
        <p:guide orient="horz" pos="676"/>
        <p:guide pos="566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350545-E260-4F41-A803-5BF85CFE96EA}" type="datetimeFigureOut">
              <a:rPr lang="en-US" smtClean="0"/>
              <a:t>07.05.18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BD68D1-0A4A-364F-B3D1-97755523CCB2}" type="slidenum">
              <a:rPr lang="en-US" smtClean="0"/>
              <a:t>‹Nr.›</a:t>
            </a:fld>
            <a:endParaRPr lang="en-US"/>
          </a:p>
        </p:txBody>
      </p:sp>
    </p:spTree>
    <p:extLst>
      <p:ext uri="{BB962C8B-B14F-4D97-AF65-F5344CB8AC3E}">
        <p14:creationId xmlns:p14="http://schemas.microsoft.com/office/powerpoint/2010/main" val="4420469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FCAFC9-2F5E-7849-9A3C-3E3602566C83}" type="datetimeFigureOut">
              <a:rPr lang="en-US" smtClean="0"/>
              <a:t>07.05.18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359D8E-2A04-7648-BB99-EC53D2571000}" type="slidenum">
              <a:rPr lang="en-US" smtClean="0"/>
              <a:t>‹Nr.›</a:t>
            </a:fld>
            <a:endParaRPr lang="en-US"/>
          </a:p>
        </p:txBody>
      </p:sp>
    </p:spTree>
    <p:extLst>
      <p:ext uri="{BB962C8B-B14F-4D97-AF65-F5344CB8AC3E}">
        <p14:creationId xmlns:p14="http://schemas.microsoft.com/office/powerpoint/2010/main" val="25517327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A5359D8E-2A04-7648-BB99-EC53D2571000}" type="slidenum">
              <a:rPr lang="en-US" smtClean="0"/>
              <a:t>9</a:t>
            </a:fld>
            <a:endParaRPr lang="en-US"/>
          </a:p>
        </p:txBody>
      </p:sp>
    </p:spTree>
    <p:extLst>
      <p:ext uri="{BB962C8B-B14F-4D97-AF65-F5344CB8AC3E}">
        <p14:creationId xmlns:p14="http://schemas.microsoft.com/office/powerpoint/2010/main" val="2038533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256494" y="2494609"/>
            <a:ext cx="5661618" cy="1234730"/>
          </a:xfrm>
        </p:spPr>
        <p:txBody>
          <a:bodyPr anchor="b">
            <a:normAutofit/>
          </a:bodyPr>
          <a:lstStyle>
            <a:lvl1pPr marL="0" indent="0">
              <a:buNone/>
              <a:defRPr sz="3600" b="1" baseline="0">
                <a:solidFill>
                  <a:srgbClr val="FFFFFF"/>
                </a:solidFill>
              </a:defRPr>
            </a:lvl1pPr>
          </a:lstStyle>
          <a:p>
            <a:pPr lvl="0"/>
            <a:r>
              <a:rPr lang="en-US" dirty="0" smtClean="0"/>
              <a:t>Add the title of your presentation here</a:t>
            </a:r>
            <a:endParaRPr lang="en-US" dirty="0"/>
          </a:p>
        </p:txBody>
      </p:sp>
      <p:sp>
        <p:nvSpPr>
          <p:cNvPr id="11" name="Subtitle 1"/>
          <p:cNvSpPr txBox="1">
            <a:spLocks/>
          </p:cNvSpPr>
          <p:nvPr userDrawn="1"/>
        </p:nvSpPr>
        <p:spPr>
          <a:xfrm>
            <a:off x="3389891" y="4862023"/>
            <a:ext cx="1050635" cy="1602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smtClean="0">
                <a:solidFill>
                  <a:srgbClr val="FFFFFF"/>
                </a:solidFill>
                <a:latin typeface="Helvetica Neue"/>
                <a:cs typeface="Helvetica Neue"/>
              </a:rPr>
              <a:t>Powered by</a:t>
            </a:r>
            <a:endParaRPr lang="en-US" sz="800" dirty="0">
              <a:solidFill>
                <a:srgbClr val="FFFFFF"/>
              </a:solidFill>
              <a:latin typeface="Helvetica Neue"/>
              <a:cs typeface="Helvetica Neue"/>
            </a:endParaRPr>
          </a:p>
        </p:txBody>
      </p:sp>
      <p:pic>
        <p:nvPicPr>
          <p:cNvPr id="7" name="Picture 6"/>
          <p:cNvPicPr>
            <a:picLocks noChangeAspect="1"/>
          </p:cNvPicPr>
          <p:nvPr userDrawn="1"/>
        </p:nvPicPr>
        <p:blipFill>
          <a:blip r:embed="rId3"/>
          <a:stretch>
            <a:fillRect/>
          </a:stretch>
        </p:blipFill>
        <p:spPr>
          <a:xfrm>
            <a:off x="4234247" y="4890626"/>
            <a:ext cx="1238059" cy="156843"/>
          </a:xfrm>
          <a:prstGeom prst="rect">
            <a:avLst/>
          </a:prstGeom>
        </p:spPr>
      </p:pic>
      <p:sp>
        <p:nvSpPr>
          <p:cNvPr id="3" name="Text Placeholder 2"/>
          <p:cNvSpPr>
            <a:spLocks noGrp="1"/>
          </p:cNvSpPr>
          <p:nvPr>
            <p:ph type="body" sz="quarter" idx="12"/>
          </p:nvPr>
        </p:nvSpPr>
        <p:spPr>
          <a:xfrm>
            <a:off x="258728" y="3729038"/>
            <a:ext cx="2938463" cy="385762"/>
          </a:xfrm>
        </p:spPr>
        <p:txBody>
          <a:bodyPr>
            <a:normAutofit/>
          </a:bodyPr>
          <a:lstStyle>
            <a:lvl1pPr>
              <a:defRPr sz="1200">
                <a:solidFill>
                  <a:schemeClr val="bg1"/>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81211275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‹Nr.›</a:t>
            </a:fld>
            <a:endParaRPr lang="en-US"/>
          </a:p>
        </p:txBody>
      </p:sp>
    </p:spTree>
    <p:extLst>
      <p:ext uri="{BB962C8B-B14F-4D97-AF65-F5344CB8AC3E}">
        <p14:creationId xmlns:p14="http://schemas.microsoft.com/office/powerpoint/2010/main" val="5964430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Slide Number Placeholder 2"/>
          <p:cNvSpPr>
            <a:spLocks noGrp="1"/>
          </p:cNvSpPr>
          <p:nvPr>
            <p:ph type="sldNum" sz="quarter" idx="10"/>
          </p:nvPr>
        </p:nvSpPr>
        <p:spPr/>
        <p:txBody>
          <a:bodyPr/>
          <a:lstStyle/>
          <a:p>
            <a:fld id="{A88B48FB-E956-2048-9E74-C69E7CAA26CC}" type="slidenum">
              <a:rPr lang="en-US" smtClean="0"/>
              <a:pPr/>
              <a:t>‹Nr.›</a:t>
            </a:fld>
            <a:endParaRPr lang="en-US"/>
          </a:p>
        </p:txBody>
      </p:sp>
    </p:spTree>
    <p:extLst>
      <p:ext uri="{BB962C8B-B14F-4D97-AF65-F5344CB8AC3E}">
        <p14:creationId xmlns:p14="http://schemas.microsoft.com/office/powerpoint/2010/main" val="283440658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pPr/>
              <a:t>‹Nr.›</a:t>
            </a:fld>
            <a:endParaRPr lang="en-US"/>
          </a:p>
        </p:txBody>
      </p:sp>
      <p:sp>
        <p:nvSpPr>
          <p:cNvPr id="7" name="Text Placeholder 6"/>
          <p:cNvSpPr>
            <a:spLocks noGrp="1"/>
          </p:cNvSpPr>
          <p:nvPr>
            <p:ph type="body" sz="quarter" idx="13"/>
          </p:nvPr>
        </p:nvSpPr>
        <p:spPr>
          <a:xfrm>
            <a:off x="115888" y="723900"/>
            <a:ext cx="3887787" cy="261938"/>
          </a:xfrm>
        </p:spPr>
        <p:txBody>
          <a:bodyPr/>
          <a:lstStyle/>
          <a:p>
            <a:pPr lvl="0"/>
            <a:r>
              <a:rPr lang="en-US" dirty="0" smtClean="0"/>
              <a:t>Click to edit Master text styles</a:t>
            </a:r>
          </a:p>
        </p:txBody>
      </p:sp>
    </p:spTree>
    <p:extLst>
      <p:ext uri="{BB962C8B-B14F-4D97-AF65-F5344CB8AC3E}">
        <p14:creationId xmlns:p14="http://schemas.microsoft.com/office/powerpoint/2010/main" val="3451742876"/>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pPr/>
              <a:t>‹Nr.›</a:t>
            </a:fld>
            <a:endParaRPr lang="en-US"/>
          </a:p>
        </p:txBody>
      </p:sp>
      <p:graphicFrame>
        <p:nvGraphicFramePr>
          <p:cNvPr id="5" name="Table 4"/>
          <p:cNvGraphicFramePr>
            <a:graphicFrameLocks noGrp="1"/>
          </p:cNvGraphicFramePr>
          <p:nvPr userDrawn="1">
            <p:extLst>
              <p:ext uri="{D42A27DB-BD31-4B8C-83A1-F6EECF244321}">
                <p14:modId xmlns:p14="http://schemas.microsoft.com/office/powerpoint/2010/main" val="731729107"/>
              </p:ext>
            </p:extLst>
          </p:nvPr>
        </p:nvGraphicFramePr>
        <p:xfrm>
          <a:off x="204787" y="1052400"/>
          <a:ext cx="5953649" cy="2184875"/>
        </p:xfrm>
        <a:graphic>
          <a:graphicData uri="http://schemas.openxmlformats.org/drawingml/2006/table">
            <a:tbl>
              <a:tblPr firstRow="1" lastRow="1" bandRow="1">
                <a:tableStyleId>{1FECB4D8-DB02-4DC6-A0A2-4F2EBAE1DC90}</a:tableStyleId>
              </a:tblPr>
              <a:tblGrid>
                <a:gridCol w="4802370"/>
                <a:gridCol w="716414"/>
                <a:gridCol w="434865"/>
              </a:tblGrid>
              <a:tr h="312125">
                <a:tc>
                  <a:txBody>
                    <a:bodyPr/>
                    <a:lstStyle/>
                    <a:p>
                      <a:r>
                        <a:rPr lang="en-US" sz="1100" dirty="0" smtClean="0">
                          <a:solidFill>
                            <a:schemeClr val="bg1"/>
                          </a:solidFill>
                          <a:latin typeface="Arial"/>
                          <a:cs typeface="Arial"/>
                        </a:rPr>
                        <a:t>Answer Choices</a:t>
                      </a:r>
                      <a:endParaRPr lang="en-US" sz="1100" dirty="0">
                        <a:solidFill>
                          <a:schemeClr val="bg1"/>
                        </a:solidFill>
                        <a:latin typeface="Arial"/>
                        <a:cs typeface="Aria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100" dirty="0" smtClean="0">
                          <a:solidFill>
                            <a:schemeClr val="bg1"/>
                          </a:solidFill>
                          <a:latin typeface="Arial"/>
                          <a:cs typeface="Arial"/>
                        </a:rPr>
                        <a:t>Responses</a:t>
                      </a:r>
                      <a:endParaRPr lang="en-US" sz="1100" dirty="0">
                        <a:solidFill>
                          <a:schemeClr val="bg1"/>
                        </a:solidFill>
                        <a:latin typeface="Arial"/>
                        <a:cs typeface="Arial"/>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12125">
                <a:tc>
                  <a:txBody>
                    <a:bodyPr/>
                    <a:lstStyle/>
                    <a:p>
                      <a:r>
                        <a:rPr lang="en-US" sz="1050" dirty="0" smtClean="0">
                          <a:solidFill>
                            <a:schemeClr val="tx1"/>
                          </a:solidFill>
                          <a:latin typeface="Arial"/>
                          <a:cs typeface="Arial"/>
                        </a:rPr>
                        <a:t>Less than one year</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chemeClr val="tx1"/>
                          </a:solidFill>
                          <a:latin typeface="Arial"/>
                          <a:cs typeface="Arial"/>
                        </a:rPr>
                        <a:t>10.00%</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chemeClr val="tx1"/>
                          </a:solidFill>
                          <a:latin typeface="Arial"/>
                          <a:cs typeface="Arial"/>
                        </a:rPr>
                        <a:t>10</a:t>
                      </a:r>
                      <a:endParaRPr lang="en-US" sz="1050" dirty="0">
                        <a:solidFill>
                          <a:schemeClr val="tx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2125">
                <a:tc>
                  <a:txBody>
                    <a:bodyPr/>
                    <a:lstStyle/>
                    <a:p>
                      <a:r>
                        <a:rPr lang="en-US" sz="1050" dirty="0" smtClean="0">
                          <a:solidFill>
                            <a:schemeClr val="tx1"/>
                          </a:solidFill>
                          <a:latin typeface="Arial"/>
                          <a:cs typeface="Arial"/>
                        </a:rPr>
                        <a:t>1 to 3 years</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chemeClr val="tx1"/>
                          </a:solidFill>
                          <a:latin typeface="Arial"/>
                          <a:cs typeface="Arial"/>
                        </a:rPr>
                        <a:t>10.00%</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chemeClr val="tx1"/>
                          </a:solidFill>
                          <a:latin typeface="Arial"/>
                          <a:cs typeface="Arial"/>
                        </a:rPr>
                        <a:t>10</a:t>
                      </a:r>
                      <a:endParaRPr lang="en-US" sz="1050" dirty="0">
                        <a:solidFill>
                          <a:schemeClr val="tx1"/>
                        </a:solidFill>
                        <a:latin typeface="Arial"/>
                        <a:cs typeface="Arial"/>
                      </a:endParaRPr>
                    </a:p>
                  </a:txBody>
                  <a:tcPr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2125">
                <a:tc>
                  <a:txBody>
                    <a:bodyPr/>
                    <a:lstStyle/>
                    <a:p>
                      <a:r>
                        <a:rPr lang="en-US" sz="1050" dirty="0" smtClean="0">
                          <a:solidFill>
                            <a:schemeClr val="tx1"/>
                          </a:solidFill>
                          <a:latin typeface="Arial"/>
                          <a:cs typeface="Arial"/>
                        </a:rPr>
                        <a:t>3 to 5 years</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chemeClr val="tx1"/>
                          </a:solidFill>
                          <a:latin typeface="Arial"/>
                          <a:cs typeface="Arial"/>
                        </a:rPr>
                        <a:t>25.00%</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chemeClr val="tx1"/>
                          </a:solidFill>
                          <a:latin typeface="Arial"/>
                          <a:cs typeface="Arial"/>
                        </a:rPr>
                        <a:t>25</a:t>
                      </a:r>
                      <a:endParaRPr lang="en-US" sz="1050" dirty="0">
                        <a:solidFill>
                          <a:schemeClr val="tx1"/>
                        </a:solidFill>
                        <a:latin typeface="Arial"/>
                        <a:cs typeface="Arial"/>
                      </a:endParaRPr>
                    </a:p>
                  </a:txBody>
                  <a:tcPr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2125">
                <a:tc>
                  <a:txBody>
                    <a:bodyPr/>
                    <a:lstStyle/>
                    <a:p>
                      <a:r>
                        <a:rPr lang="en-US" sz="1050" dirty="0" smtClean="0">
                          <a:solidFill>
                            <a:schemeClr val="tx1"/>
                          </a:solidFill>
                          <a:latin typeface="Arial"/>
                          <a:cs typeface="Arial"/>
                        </a:rPr>
                        <a:t>5 to 7 years</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chemeClr val="tx1"/>
                          </a:solidFill>
                          <a:latin typeface="Arial"/>
                          <a:cs typeface="Arial"/>
                        </a:rPr>
                        <a:t>15.00%</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chemeClr val="tx1"/>
                          </a:solidFill>
                          <a:latin typeface="Arial"/>
                          <a:cs typeface="Arial"/>
                        </a:rPr>
                        <a:t>15</a:t>
                      </a:r>
                      <a:endParaRPr lang="en-US" sz="1050" dirty="0">
                        <a:solidFill>
                          <a:schemeClr val="tx1"/>
                        </a:solidFill>
                        <a:latin typeface="Arial"/>
                        <a:cs typeface="Arial"/>
                      </a:endParaRPr>
                    </a:p>
                  </a:txBody>
                  <a:tcPr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2125">
                <a:tc>
                  <a:txBody>
                    <a:bodyPr/>
                    <a:lstStyle/>
                    <a:p>
                      <a:r>
                        <a:rPr lang="en-US" sz="1050" dirty="0" smtClean="0">
                          <a:solidFill>
                            <a:schemeClr val="tx1"/>
                          </a:solidFill>
                          <a:latin typeface="Arial"/>
                          <a:cs typeface="Arial"/>
                        </a:rPr>
                        <a:t>More than seven</a:t>
                      </a:r>
                      <a:r>
                        <a:rPr lang="en-US" sz="1050" baseline="0" dirty="0" smtClean="0">
                          <a:solidFill>
                            <a:schemeClr val="tx1"/>
                          </a:solidFill>
                          <a:latin typeface="Arial"/>
                          <a:cs typeface="Arial"/>
                        </a:rPr>
                        <a:t> years</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smtClean="0">
                          <a:solidFill>
                            <a:schemeClr val="tx1"/>
                          </a:solidFill>
                          <a:latin typeface="Arial"/>
                          <a:cs typeface="Arial"/>
                        </a:rPr>
                        <a:t>40.00%</a:t>
                      </a:r>
                      <a:endParaRPr lang="en-US" sz="1050" dirty="0">
                        <a:solidFill>
                          <a:schemeClr val="tx1"/>
                        </a:solidFill>
                        <a:latin typeface="Arial"/>
                        <a:cs typeface="Arial"/>
                      </a:endParaRPr>
                    </a:p>
                  </a:txBody>
                  <a:tcPr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050" dirty="0" smtClean="0">
                          <a:solidFill>
                            <a:schemeClr val="tx1"/>
                          </a:solidFill>
                          <a:latin typeface="Arial"/>
                          <a:cs typeface="Arial"/>
                        </a:rPr>
                        <a:t>40</a:t>
                      </a:r>
                      <a:endParaRPr lang="en-US" sz="1050" dirty="0">
                        <a:solidFill>
                          <a:schemeClr val="tx1"/>
                        </a:solidFill>
                        <a:latin typeface="Arial"/>
                        <a:cs typeface="Arial"/>
                      </a:endParaRPr>
                    </a:p>
                  </a:txBody>
                  <a:tcPr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2125">
                <a:tc>
                  <a:txBody>
                    <a:bodyPr/>
                    <a:lstStyle/>
                    <a:p>
                      <a:r>
                        <a:rPr lang="en-US" sz="1050" dirty="0" smtClean="0">
                          <a:solidFill>
                            <a:srgbClr val="FFFFFF"/>
                          </a:solidFill>
                          <a:latin typeface="Arial"/>
                          <a:cs typeface="Arial"/>
                        </a:rPr>
                        <a:t>Total</a:t>
                      </a:r>
                      <a:endParaRPr lang="en-US" sz="1050" dirty="0">
                        <a:solidFill>
                          <a:srgbClr val="FFFFFF"/>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050" dirty="0">
                        <a:solidFill>
                          <a:srgbClr val="FFFFFF"/>
                        </a:solidFill>
                        <a:latin typeface="Arial"/>
                        <a:cs typeface="Aria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050" dirty="0" smtClean="0">
                          <a:solidFill>
                            <a:srgbClr val="FFFFFF"/>
                          </a:solidFill>
                          <a:latin typeface="Arial"/>
                          <a:cs typeface="Arial"/>
                        </a:rPr>
                        <a:t>100</a:t>
                      </a:r>
                      <a:endParaRPr lang="en-US" sz="1050" dirty="0">
                        <a:solidFill>
                          <a:srgbClr val="FFFFFF"/>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r>
            </a:tbl>
          </a:graphicData>
        </a:graphic>
      </p:graphicFrame>
      <p:sp>
        <p:nvSpPr>
          <p:cNvPr id="7" name="Text Placeholder 6"/>
          <p:cNvSpPr>
            <a:spLocks noGrp="1"/>
          </p:cNvSpPr>
          <p:nvPr>
            <p:ph type="body" sz="quarter" idx="11"/>
          </p:nvPr>
        </p:nvSpPr>
        <p:spPr>
          <a:xfrm>
            <a:off x="115888" y="723900"/>
            <a:ext cx="4478337" cy="261938"/>
          </a:xfrm>
        </p:spPr>
        <p:txBody>
          <a:bodyPr/>
          <a:lstStyle/>
          <a:p>
            <a:pPr lvl="0"/>
            <a:r>
              <a:rPr lang="en-US" dirty="0" smtClean="0"/>
              <a:t>Click to edit Master text styles</a:t>
            </a:r>
            <a:endParaRPr lang="en-US" dirty="0"/>
          </a:p>
        </p:txBody>
      </p:sp>
    </p:spTree>
    <p:extLst>
      <p:ext uri="{BB962C8B-B14F-4D97-AF65-F5344CB8AC3E}">
        <p14:creationId xmlns:p14="http://schemas.microsoft.com/office/powerpoint/2010/main" val="404644447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‹Nr.›</a:t>
            </a:fld>
            <a:endParaRPr lang="en-US"/>
          </a:p>
        </p:txBody>
      </p:sp>
      <p:sp>
        <p:nvSpPr>
          <p:cNvPr id="13" name="Text Placeholder 12"/>
          <p:cNvSpPr>
            <a:spLocks noGrp="1"/>
          </p:cNvSpPr>
          <p:nvPr>
            <p:ph type="body" sz="quarter" idx="13"/>
          </p:nvPr>
        </p:nvSpPr>
        <p:spPr>
          <a:xfrm>
            <a:off x="211403" y="3639393"/>
            <a:ext cx="4576388" cy="350837"/>
          </a:xfrm>
        </p:spPr>
        <p:txBody>
          <a:bodyPr/>
          <a:lstStyle>
            <a:lvl1pPr>
              <a:defRPr b="0"/>
            </a:lvl1pPr>
          </a:lstStyle>
          <a:p>
            <a:pPr lvl="0"/>
            <a:r>
              <a:rPr lang="en-US" dirty="0" smtClean="0"/>
              <a:t>Click to edit</a:t>
            </a:r>
            <a:endParaRPr lang="en-US" dirty="0"/>
          </a:p>
        </p:txBody>
      </p:sp>
      <p:sp>
        <p:nvSpPr>
          <p:cNvPr id="17" name="Title 16"/>
          <p:cNvSpPr>
            <a:spLocks noGrp="1"/>
          </p:cNvSpPr>
          <p:nvPr>
            <p:ph type="title"/>
          </p:nvPr>
        </p:nvSpPr>
        <p:spPr>
          <a:xfrm>
            <a:off x="204788" y="2334751"/>
            <a:ext cx="8229600" cy="857250"/>
          </a:xfrm>
        </p:spPr>
        <p:txBody>
          <a:bodyPr/>
          <a:lstStyle/>
          <a:p>
            <a:r>
              <a:rPr lang="en-US" dirty="0" smtClean="0"/>
              <a:t>Click to edit Master title style</a:t>
            </a:r>
            <a:endParaRPr lang="en-US" dirty="0"/>
          </a:p>
        </p:txBody>
      </p:sp>
      <p:sp>
        <p:nvSpPr>
          <p:cNvPr id="16" name="Text Placeholder 5"/>
          <p:cNvSpPr>
            <a:spLocks noGrp="1"/>
          </p:cNvSpPr>
          <p:nvPr>
            <p:ph type="body" sz="quarter" idx="17" hasCustomPrompt="1"/>
          </p:nvPr>
        </p:nvSpPr>
        <p:spPr>
          <a:xfrm>
            <a:off x="204788" y="3032255"/>
            <a:ext cx="3859212" cy="280987"/>
          </a:xfrm>
        </p:spPr>
        <p:txBody>
          <a:bodyPr/>
          <a:lstStyle>
            <a:lvl2pPr marL="4763" indent="0">
              <a:buNone/>
              <a:defRPr sz="1600">
                <a:solidFill>
                  <a:schemeClr val="bg1">
                    <a:lumMod val="50000"/>
                  </a:schemeClr>
                </a:solidFill>
                <a:latin typeface="Arial"/>
                <a:cs typeface="Arial"/>
              </a:defRPr>
            </a:lvl2pPr>
          </a:lstStyle>
          <a:p>
            <a:pPr lvl="1"/>
            <a:r>
              <a:rPr lang="en-US" dirty="0" smtClean="0"/>
              <a:t>Total Responses</a:t>
            </a:r>
            <a:endParaRPr lang="en-US" dirty="0"/>
          </a:p>
        </p:txBody>
      </p:sp>
      <p:sp>
        <p:nvSpPr>
          <p:cNvPr id="7" name="Text Placeholder 12"/>
          <p:cNvSpPr>
            <a:spLocks noGrp="1"/>
          </p:cNvSpPr>
          <p:nvPr>
            <p:ph type="body" sz="quarter" idx="18"/>
          </p:nvPr>
        </p:nvSpPr>
        <p:spPr>
          <a:xfrm>
            <a:off x="211403" y="4047840"/>
            <a:ext cx="4576388" cy="350837"/>
          </a:xfrm>
        </p:spPr>
        <p:txBody>
          <a:bodyPr/>
          <a:lstStyle>
            <a:lvl1pPr>
              <a:defRPr b="0"/>
            </a:lvl1pPr>
          </a:lstStyle>
          <a:p>
            <a:pPr lvl="0"/>
            <a:r>
              <a:rPr lang="en-US" dirty="0" smtClean="0"/>
              <a:t>Click to edit</a:t>
            </a:r>
            <a:endParaRPr lang="en-US" dirty="0"/>
          </a:p>
        </p:txBody>
      </p:sp>
    </p:spTree>
    <p:extLst>
      <p:ext uri="{BB962C8B-B14F-4D97-AF65-F5344CB8AC3E}">
        <p14:creationId xmlns:p14="http://schemas.microsoft.com/office/powerpoint/2010/main" val="29648302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theme" Target="../theme/theme2.xml"/><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3.xml"/><Relationship Id="rId3"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4788" y="1200151"/>
            <a:ext cx="8482012"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4788" y="4691162"/>
            <a:ext cx="2133600" cy="273844"/>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fld id="{537D1D7B-70B5-9D4F-A9E5-525C1090DAAC}" type="datetime4">
              <a:rPr lang="en-US" smtClean="0"/>
              <a:t>Mai 7, 2018</a:t>
            </a:fld>
            <a:endParaRPr lang="en-US"/>
          </a:p>
        </p:txBody>
      </p:sp>
      <p:sp>
        <p:nvSpPr>
          <p:cNvPr id="6" name="Slide Number Placeholder 5"/>
          <p:cNvSpPr>
            <a:spLocks noGrp="1"/>
          </p:cNvSpPr>
          <p:nvPr>
            <p:ph type="sldNum" sz="quarter" idx="4"/>
          </p:nvPr>
        </p:nvSpPr>
        <p:spPr>
          <a:xfrm>
            <a:off x="8686800" y="4828084"/>
            <a:ext cx="384104" cy="273844"/>
          </a:xfrm>
          <a:prstGeom prst="rect">
            <a:avLst/>
          </a:prstGeom>
        </p:spPr>
        <p:txBody>
          <a:bodyPr vert="horz" lIns="91440" tIns="45720" rIns="91440" bIns="45720" rtlCol="0" anchor="ctr"/>
          <a:lstStyle>
            <a:lvl1pPr algn="r">
              <a:defRPr sz="1200">
                <a:solidFill>
                  <a:srgbClr val="CCCCCC"/>
                </a:solidFill>
                <a:latin typeface="Arial"/>
                <a:cs typeface="Arial"/>
              </a:defRPr>
            </a:lvl1pPr>
          </a:lstStyle>
          <a:p>
            <a:fld id="{7FE0505B-37A8-D24C-BEF3-C2D216B51C70}" type="slidenum">
              <a:rPr lang="en-US" smtClean="0"/>
              <a:pPr/>
              <a:t>‹Nr.›</a:t>
            </a:fld>
            <a:endParaRPr lang="en-US"/>
          </a:p>
        </p:txBody>
      </p:sp>
    </p:spTree>
    <p:extLst>
      <p:ext uri="{BB962C8B-B14F-4D97-AF65-F5344CB8AC3E}">
        <p14:creationId xmlns:p14="http://schemas.microsoft.com/office/powerpoint/2010/main" val="628116044"/>
      </p:ext>
    </p:extLst>
  </p:cSld>
  <p:clrMap bg1="lt1" tx1="dk1" bg2="lt2" tx2="dk2" accent1="accent1" accent2="accent2" accent3="accent3" accent4="accent4" accent5="accent5" accent6="accent6" hlink="hlink" folHlink="folHlink"/>
  <p:sldLayoutIdLst>
    <p:sldLayoutId id="2147483673" r:id="rId1"/>
  </p:sldLayoutIdLst>
  <p:timing>
    <p:tnLst>
      <p:par>
        <p:cTn xmlns:p14="http://schemas.microsoft.com/office/powerpoint/2010/main" id="1" dur="indefinite" restart="never" nodeType="tmRoot"/>
      </p:par>
    </p:tnLst>
  </p:timing>
  <p:hf hdr="0" ftr="0"/>
  <p:txStyles>
    <p:titleStyle>
      <a:lvl1pPr algn="l" defTabSz="457200" rtl="0" eaLnBrk="1" latinLnBrk="0" hangingPunct="1">
        <a:spcBef>
          <a:spcPct val="0"/>
        </a:spcBef>
        <a:buNone/>
        <a:defRPr sz="1800" b="1" kern="1200" baseline="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b="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333381"/>
            <a:ext cx="8229600" cy="391272"/>
          </a:xfrm>
          <a:prstGeom prst="rect">
            <a:avLst/>
          </a:prstGeom>
        </p:spPr>
        <p:txBody>
          <a:bodyPr vert="horz" lIns="91440" tIns="45720" rIns="91440" bIns="45720" rtlCol="0" anchor="b">
            <a:normAutofit/>
          </a:bodyPr>
          <a:lstStyle/>
          <a:p>
            <a:endParaRPr lang="en-US" dirty="0"/>
          </a:p>
        </p:txBody>
      </p:sp>
      <p:sp>
        <p:nvSpPr>
          <p:cNvPr id="3" name="Text Placeholder 2"/>
          <p:cNvSpPr>
            <a:spLocks noGrp="1"/>
          </p:cNvSpPr>
          <p:nvPr>
            <p:ph type="body" idx="1"/>
          </p:nvPr>
        </p:nvSpPr>
        <p:spPr>
          <a:xfrm>
            <a:off x="115136" y="736649"/>
            <a:ext cx="5332506" cy="249144"/>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8367076" y="4815076"/>
            <a:ext cx="626035" cy="274637"/>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‹Nr.›</a:t>
            </a:fld>
            <a:endParaRPr lang="en-US"/>
          </a:p>
        </p:txBody>
      </p:sp>
      <p:cxnSp>
        <p:nvCxnSpPr>
          <p:cNvPr id="7" name="Straight Connector 6"/>
          <p:cNvCxnSpPr/>
          <p:nvPr/>
        </p:nvCxnSpPr>
        <p:spPr>
          <a:xfrm>
            <a:off x="0" y="4815076"/>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4864453"/>
            <a:ext cx="1050635" cy="1602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smtClean="0">
                <a:latin typeface="Helvetica Neue"/>
                <a:cs typeface="Helvetica Neue"/>
              </a:rPr>
              <a:t>Powered by</a:t>
            </a:r>
            <a:endParaRPr lang="en-US" sz="800" dirty="0">
              <a:latin typeface="Helvetica Neue"/>
              <a:cs typeface="Helvetica Neue"/>
            </a:endParaRPr>
          </a:p>
        </p:txBody>
      </p:sp>
      <p:cxnSp>
        <p:nvCxnSpPr>
          <p:cNvPr id="10" name="Straight Connector 9"/>
          <p:cNvCxnSpPr/>
          <p:nvPr/>
        </p:nvCxnSpPr>
        <p:spPr>
          <a:xfrm>
            <a:off x="204788" y="729178"/>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6"/>
          <a:stretch>
            <a:fillRect/>
          </a:stretch>
        </p:blipFill>
        <p:spPr>
          <a:xfrm>
            <a:off x="776477" y="4906329"/>
            <a:ext cx="1060918" cy="134402"/>
          </a:xfrm>
          <a:prstGeom prst="rect">
            <a:avLst/>
          </a:prstGeom>
        </p:spPr>
      </p:pic>
    </p:spTree>
    <p:extLst>
      <p:ext uri="{BB962C8B-B14F-4D97-AF65-F5344CB8AC3E}">
        <p14:creationId xmlns:p14="http://schemas.microsoft.com/office/powerpoint/2010/main" val="594875503"/>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63" r:id="rId4"/>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498" y="2009589"/>
            <a:ext cx="8229600" cy="533140"/>
          </a:xfrm>
          <a:prstGeom prst="rect">
            <a:avLst/>
          </a:prstGeom>
        </p:spPr>
        <p:txBody>
          <a:bodyPr vert="horz" lIns="0" tIns="45720" rIns="91440" bIns="45720" rtlCol="0">
            <a:no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8329705" y="4819820"/>
            <a:ext cx="663015" cy="274637"/>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37B593F9-7B30-274B-BFFF-492683631E49}" type="slidenum">
              <a:rPr lang="en-US" smtClean="0"/>
              <a:pPr/>
              <a:t>‹Nr.›</a:t>
            </a:fld>
            <a:endParaRPr lang="en-US"/>
          </a:p>
        </p:txBody>
      </p:sp>
      <p:cxnSp>
        <p:nvCxnSpPr>
          <p:cNvPr id="7" name="Straight Connector 6"/>
          <p:cNvCxnSpPr/>
          <p:nvPr/>
        </p:nvCxnSpPr>
        <p:spPr>
          <a:xfrm>
            <a:off x="0" y="4815076"/>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4864453"/>
            <a:ext cx="1050635" cy="1602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smtClean="0">
                <a:latin typeface="Helvetica Neue"/>
                <a:cs typeface="Helvetica Neue"/>
              </a:rPr>
              <a:t>Powered by</a:t>
            </a:r>
            <a:endParaRPr lang="en-US" sz="800" dirty="0">
              <a:latin typeface="Helvetica Neue"/>
              <a:cs typeface="Helvetica Neue"/>
            </a:endParaRPr>
          </a:p>
        </p:txBody>
      </p:sp>
      <p:sp>
        <p:nvSpPr>
          <p:cNvPr id="12" name="Title Placeholder 11"/>
          <p:cNvSpPr>
            <a:spLocks noGrp="1"/>
          </p:cNvSpPr>
          <p:nvPr>
            <p:ph type="title"/>
          </p:nvPr>
        </p:nvSpPr>
        <p:spPr>
          <a:xfrm>
            <a:off x="204788" y="807371"/>
            <a:ext cx="8229600" cy="857250"/>
          </a:xfrm>
          <a:prstGeom prst="rect">
            <a:avLst/>
          </a:prstGeom>
        </p:spPr>
        <p:txBody>
          <a:bodyPr vert="horz" lIns="0" tIns="45720" rIns="91440" bIns="45720" rtlCol="0" anchor="ctr">
            <a:normAutofit/>
          </a:bodyPr>
          <a:lstStyle/>
          <a:p>
            <a:r>
              <a:rPr lang="en-US" dirty="0" smtClean="0"/>
              <a:t>Click to edit Master title style</a:t>
            </a:r>
            <a:endParaRPr lang="en-US" dirty="0"/>
          </a:p>
        </p:txBody>
      </p:sp>
      <p:pic>
        <p:nvPicPr>
          <p:cNvPr id="10" name="Picture 9"/>
          <p:cNvPicPr>
            <a:picLocks noChangeAspect="1"/>
          </p:cNvPicPr>
          <p:nvPr userDrawn="1"/>
        </p:nvPicPr>
        <p:blipFill>
          <a:blip r:embed="rId3"/>
          <a:stretch>
            <a:fillRect/>
          </a:stretch>
        </p:blipFill>
        <p:spPr>
          <a:xfrm>
            <a:off x="776477" y="4906329"/>
            <a:ext cx="1060918" cy="134402"/>
          </a:xfrm>
          <a:prstGeom prst="rect">
            <a:avLst/>
          </a:prstGeom>
        </p:spPr>
      </p:pic>
    </p:spTree>
    <p:extLst>
      <p:ext uri="{BB962C8B-B14F-4D97-AF65-F5344CB8AC3E}">
        <p14:creationId xmlns:p14="http://schemas.microsoft.com/office/powerpoint/2010/main" val="3591960883"/>
      </p:ext>
    </p:extLst>
  </p:cSld>
  <p:clrMap bg1="lt1" tx1="dk1" bg2="lt2" tx2="dk2" accent1="accent1" accent2="accent2" accent3="accent3" accent4="accent4" accent5="accent5" accent6="accent6" hlink="hlink" folHlink="folHlink"/>
  <p:sldLayoutIdLst>
    <p:sldLayoutId id="2147483671" r:id="rId1"/>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600" b="1"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endParaRPr lang="de-DE" sz="1600" b="0" dirty="0">
              <a:latin typeface="Calibri"/>
              <a:cs typeface="Calibri"/>
            </a:endParaRPr>
          </a:p>
        </p:txBody>
      </p:sp>
      <p:pic>
        <p:nvPicPr>
          <p:cNvPr id="4" name="Bild 3"/>
          <p:cNvPicPr>
            <a:picLocks noChangeAspect="1"/>
          </p:cNvPicPr>
          <p:nvPr/>
        </p:nvPicPr>
        <p:blipFill>
          <a:blip r:embed="rId2"/>
          <a:stretch>
            <a:fillRect/>
          </a:stretch>
        </p:blipFill>
        <p:spPr>
          <a:xfrm>
            <a:off x="115136" y="2334846"/>
            <a:ext cx="7904524" cy="2691423"/>
          </a:xfrm>
          <a:prstGeom prst="rect">
            <a:avLst/>
          </a:prstGeom>
        </p:spPr>
      </p:pic>
      <p:sp>
        <p:nvSpPr>
          <p:cNvPr id="5" name="Textfeld 4"/>
          <p:cNvSpPr txBox="1"/>
          <p:nvPr/>
        </p:nvSpPr>
        <p:spPr>
          <a:xfrm>
            <a:off x="576384" y="1123462"/>
            <a:ext cx="8372231" cy="830997"/>
          </a:xfrm>
          <a:prstGeom prst="rect">
            <a:avLst/>
          </a:prstGeom>
          <a:noFill/>
        </p:spPr>
        <p:txBody>
          <a:bodyPr wrap="square" rtlCol="0">
            <a:spAutoFit/>
          </a:bodyPr>
          <a:lstStyle/>
          <a:p>
            <a:r>
              <a:rPr lang="de-DE" sz="2400" dirty="0"/>
              <a:t>CANP </a:t>
            </a:r>
            <a:r>
              <a:rPr lang="de-DE" sz="2400" dirty="0" smtClean="0"/>
              <a:t>1-5 Evaluation </a:t>
            </a:r>
          </a:p>
          <a:p>
            <a:r>
              <a:rPr lang="de-DE" sz="2400" dirty="0" err="1" smtClean="0"/>
              <a:t>Results</a:t>
            </a:r>
            <a:r>
              <a:rPr lang="de-DE" sz="2400" dirty="0" smtClean="0"/>
              <a:t>, </a:t>
            </a:r>
            <a:r>
              <a:rPr lang="de-DE" sz="2400" dirty="0" err="1" smtClean="0"/>
              <a:t>Recommendations</a:t>
            </a:r>
            <a:r>
              <a:rPr lang="de-DE" sz="2400" dirty="0" smtClean="0"/>
              <a:t> </a:t>
            </a:r>
            <a:r>
              <a:rPr lang="de-DE" sz="2400" dirty="0" err="1" smtClean="0"/>
              <a:t>and</a:t>
            </a:r>
            <a:r>
              <a:rPr lang="de-DE" sz="2400" dirty="0" smtClean="0"/>
              <a:t> </a:t>
            </a:r>
            <a:r>
              <a:rPr lang="de-DE" sz="2400" dirty="0" err="1" smtClean="0"/>
              <a:t>Conclusion</a:t>
            </a:r>
            <a:endParaRPr lang="de-DE" dirty="0"/>
          </a:p>
        </p:txBody>
      </p:sp>
    </p:spTree>
    <p:extLst>
      <p:ext uri="{BB962C8B-B14F-4D97-AF65-F5344CB8AC3E}">
        <p14:creationId xmlns:p14="http://schemas.microsoft.com/office/powerpoint/2010/main" val="2678244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latin typeface="Calibri"/>
                <a:cs typeface="Calibri"/>
              </a:rPr>
              <a:t>CANP Evaluation Criteria</a:t>
            </a:r>
            <a:endParaRPr lang="en-AU" dirty="0">
              <a:latin typeface="+mn-lt"/>
            </a:endParaRPr>
          </a:p>
        </p:txBody>
      </p:sp>
      <p:sp>
        <p:nvSpPr>
          <p:cNvPr id="3" name="Textfeld 2"/>
          <p:cNvSpPr txBox="1"/>
          <p:nvPr/>
        </p:nvSpPr>
        <p:spPr>
          <a:xfrm>
            <a:off x="157401" y="724653"/>
            <a:ext cx="8859599" cy="3785652"/>
          </a:xfrm>
          <a:prstGeom prst="rect">
            <a:avLst/>
          </a:prstGeom>
          <a:noFill/>
        </p:spPr>
        <p:txBody>
          <a:bodyPr wrap="square" rtlCol="0">
            <a:spAutoFit/>
          </a:bodyPr>
          <a:lstStyle/>
          <a:p>
            <a:r>
              <a:rPr lang="de-DE" sz="1600" dirty="0"/>
              <a:t>The CANP </a:t>
            </a:r>
            <a:r>
              <a:rPr lang="de-DE" sz="1600" dirty="0" err="1"/>
              <a:t>evaluation</a:t>
            </a:r>
            <a:r>
              <a:rPr lang="de-DE" sz="1600" dirty="0"/>
              <a:t> </a:t>
            </a:r>
            <a:r>
              <a:rPr lang="de-DE" sz="1600" dirty="0" err="1"/>
              <a:t>assessed</a:t>
            </a:r>
            <a:r>
              <a:rPr lang="de-DE" sz="1600" dirty="0"/>
              <a:t> </a:t>
            </a:r>
            <a:r>
              <a:rPr lang="de-DE" sz="1600" dirty="0" err="1"/>
              <a:t>the</a:t>
            </a:r>
            <a:r>
              <a:rPr lang="de-DE" sz="1600" dirty="0"/>
              <a:t> </a:t>
            </a:r>
            <a:r>
              <a:rPr lang="de-DE" sz="1600" dirty="0" err="1"/>
              <a:t>results</a:t>
            </a:r>
            <a:r>
              <a:rPr lang="de-DE" sz="1600" dirty="0"/>
              <a:t> </a:t>
            </a:r>
            <a:r>
              <a:rPr lang="de-DE" sz="1600" dirty="0" err="1"/>
              <a:t>of</a:t>
            </a:r>
            <a:r>
              <a:rPr lang="de-DE" sz="1600" dirty="0"/>
              <a:t> CANP </a:t>
            </a:r>
            <a:r>
              <a:rPr lang="de-DE" sz="1600" dirty="0" err="1"/>
              <a:t>according</a:t>
            </a:r>
            <a:r>
              <a:rPr lang="de-DE" sz="1600" dirty="0"/>
              <a:t> </a:t>
            </a:r>
            <a:r>
              <a:rPr lang="de-DE" sz="1600" dirty="0" err="1"/>
              <a:t>to</a:t>
            </a:r>
            <a:r>
              <a:rPr lang="de-DE" sz="1600" dirty="0"/>
              <a:t> </a:t>
            </a:r>
            <a:r>
              <a:rPr lang="de-DE" sz="1600" dirty="0" err="1"/>
              <a:t>the</a:t>
            </a:r>
            <a:r>
              <a:rPr lang="de-DE" sz="1600" dirty="0"/>
              <a:t> </a:t>
            </a:r>
            <a:r>
              <a:rPr lang="de-DE" sz="1600" dirty="0" err="1"/>
              <a:t>five</a:t>
            </a:r>
            <a:r>
              <a:rPr lang="de-DE" sz="1600" dirty="0"/>
              <a:t> </a:t>
            </a:r>
            <a:r>
              <a:rPr lang="de-DE" sz="1600" dirty="0" err="1"/>
              <a:t>evaluation</a:t>
            </a:r>
            <a:r>
              <a:rPr lang="de-DE" sz="1600" dirty="0"/>
              <a:t> </a:t>
            </a:r>
            <a:r>
              <a:rPr lang="de-DE" sz="1600" dirty="0" err="1"/>
              <a:t>criteria</a:t>
            </a:r>
            <a:r>
              <a:rPr lang="de-DE" sz="1600" dirty="0"/>
              <a:t> </a:t>
            </a:r>
            <a:r>
              <a:rPr lang="de-DE" sz="1600" dirty="0" err="1"/>
              <a:t>used</a:t>
            </a:r>
            <a:r>
              <a:rPr lang="de-DE" sz="1600" dirty="0"/>
              <a:t> </a:t>
            </a:r>
            <a:r>
              <a:rPr lang="de-DE" sz="1600" dirty="0" err="1"/>
              <a:t>by</a:t>
            </a:r>
            <a:r>
              <a:rPr lang="de-DE" sz="1600" dirty="0"/>
              <a:t> OECD/DAC: </a:t>
            </a:r>
            <a:r>
              <a:rPr lang="de-DE" sz="1600" dirty="0" err="1"/>
              <a:t>relevance</a:t>
            </a:r>
            <a:r>
              <a:rPr lang="de-DE" sz="1600" dirty="0"/>
              <a:t>, </a:t>
            </a:r>
            <a:r>
              <a:rPr lang="de-DE" sz="1600" dirty="0" err="1"/>
              <a:t>effectiveness</a:t>
            </a:r>
            <a:r>
              <a:rPr lang="de-DE" sz="1600" dirty="0"/>
              <a:t>, </a:t>
            </a:r>
            <a:r>
              <a:rPr lang="de-DE" sz="1600" dirty="0" err="1"/>
              <a:t>efficiency</a:t>
            </a:r>
            <a:r>
              <a:rPr lang="de-DE" sz="1600" dirty="0"/>
              <a:t>, </a:t>
            </a:r>
            <a:r>
              <a:rPr lang="de-DE" sz="1600" dirty="0" err="1" smtClean="0"/>
              <a:t>impact</a:t>
            </a:r>
            <a:r>
              <a:rPr lang="de-DE" sz="1600" dirty="0" smtClean="0"/>
              <a:t> </a:t>
            </a:r>
            <a:r>
              <a:rPr lang="de-DE" sz="1600" dirty="0" err="1" smtClean="0"/>
              <a:t>and</a:t>
            </a:r>
            <a:r>
              <a:rPr lang="de-DE" sz="1600" dirty="0" smtClean="0"/>
              <a:t> </a:t>
            </a:r>
            <a:r>
              <a:rPr lang="de-DE" sz="1600" dirty="0" err="1" smtClean="0"/>
              <a:t>sustainability</a:t>
            </a:r>
            <a:r>
              <a:rPr lang="de-DE" sz="1600" dirty="0" smtClean="0"/>
              <a:t> </a:t>
            </a:r>
            <a:r>
              <a:rPr lang="de-DE" sz="1600" dirty="0"/>
              <a:t>(OECD/DAC, </a:t>
            </a:r>
            <a:r>
              <a:rPr lang="de-DE" sz="1600" dirty="0" smtClean="0"/>
              <a:t>1991)</a:t>
            </a:r>
            <a:r>
              <a:rPr lang="de-DE" sz="1600" dirty="0"/>
              <a:t>.</a:t>
            </a:r>
            <a:r>
              <a:rPr lang="en-AU" sz="1600" dirty="0"/>
              <a:t>	</a:t>
            </a:r>
            <a:endParaRPr lang="en-AU" sz="1600" dirty="0" smtClean="0"/>
          </a:p>
          <a:p>
            <a:endParaRPr lang="en-AU" sz="1600" dirty="0" smtClean="0"/>
          </a:p>
          <a:p>
            <a:pPr marL="285750" indent="-285750">
              <a:buFont typeface="Arial"/>
              <a:buChar char="•"/>
            </a:pPr>
            <a:r>
              <a:rPr lang="en-AU" sz="1600" dirty="0" smtClean="0"/>
              <a:t>Is CANP 1-5 consistent with the needs and priorities of its target group and the policies of ICMI? (Relevance)</a:t>
            </a:r>
          </a:p>
          <a:p>
            <a:pPr marL="285750" indent="-285750">
              <a:buFont typeface="Arial"/>
              <a:buChar char="•"/>
            </a:pPr>
            <a:endParaRPr lang="en-AU" sz="1600" dirty="0" smtClean="0"/>
          </a:p>
          <a:p>
            <a:pPr marL="285750" indent="-285750">
              <a:buFont typeface="Arial"/>
              <a:buChar char="•"/>
            </a:pPr>
            <a:r>
              <a:rPr lang="en-AU" sz="1600" dirty="0" smtClean="0"/>
              <a:t>Has CANP 1-5 achieved its objectives or will it do so in the future? (Effectiveness)</a:t>
            </a:r>
          </a:p>
          <a:p>
            <a:pPr marL="285750" indent="-285750">
              <a:buFont typeface="Arial"/>
              <a:buChar char="•"/>
            </a:pPr>
            <a:endParaRPr lang="en-AU" sz="1600" dirty="0" smtClean="0"/>
          </a:p>
          <a:p>
            <a:pPr marL="285750" indent="-285750">
              <a:buFont typeface="Arial"/>
              <a:buChar char="•"/>
            </a:pPr>
            <a:r>
              <a:rPr lang="en-AU" sz="1600" dirty="0" smtClean="0"/>
              <a:t>Can the costs of CANP 1-5 be justified by the results? (Efficiency)</a:t>
            </a:r>
          </a:p>
          <a:p>
            <a:pPr marL="285750" indent="-285750">
              <a:buFont typeface="Arial"/>
              <a:buChar char="•"/>
            </a:pPr>
            <a:endParaRPr lang="en-AU" sz="1600" dirty="0" smtClean="0"/>
          </a:p>
          <a:p>
            <a:pPr marL="285750" indent="-285750">
              <a:buFont typeface="Arial"/>
              <a:buChar char="•"/>
            </a:pPr>
            <a:r>
              <a:rPr lang="en-AU" sz="1600" dirty="0" smtClean="0"/>
              <a:t>What are the overall results of CANP 1-5 (2010-2015)? (Impact)</a:t>
            </a:r>
          </a:p>
          <a:p>
            <a:pPr marL="285750" indent="-285750">
              <a:buFont typeface="Arial"/>
              <a:buChar char="•"/>
            </a:pPr>
            <a:endParaRPr lang="en-AU" sz="1600" dirty="0" smtClean="0"/>
          </a:p>
          <a:p>
            <a:pPr marL="285750" indent="-285750">
              <a:buFont typeface="Arial"/>
              <a:buChar char="•"/>
            </a:pPr>
            <a:r>
              <a:rPr lang="en-AU" sz="1600" dirty="0" smtClean="0"/>
              <a:t>Will the benefits produced by CANP 1-5 be maintained after the cessation of external support? </a:t>
            </a:r>
          </a:p>
          <a:p>
            <a:pPr marL="285750" indent="-285750">
              <a:buFont typeface="Arial"/>
              <a:buChar char="•"/>
            </a:pPr>
            <a:endParaRPr lang="en-AU" sz="1600" dirty="0" smtClean="0"/>
          </a:p>
          <a:p>
            <a:pPr marL="285750" indent="-285750">
              <a:buFont typeface="Arial"/>
              <a:buChar char="•"/>
            </a:pPr>
            <a:r>
              <a:rPr lang="en-AU" sz="1600" dirty="0" smtClean="0"/>
              <a:t>What is the future of the CANP programmes and its created networks? (Sustainability) </a:t>
            </a:r>
            <a:endParaRPr lang="en-AU" sz="1600" dirty="0"/>
          </a:p>
        </p:txBody>
      </p:sp>
      <p:pic>
        <p:nvPicPr>
          <p:cNvPr id="4" name="Bild 3"/>
          <p:cNvPicPr>
            <a:picLocks noChangeAspect="1"/>
          </p:cNvPicPr>
          <p:nvPr/>
        </p:nvPicPr>
        <p:blipFill>
          <a:blip r:embed="rId2"/>
          <a:stretch>
            <a:fillRect/>
          </a:stretch>
        </p:blipFill>
        <p:spPr>
          <a:xfrm>
            <a:off x="157401" y="4604633"/>
            <a:ext cx="1728061" cy="538867"/>
          </a:xfrm>
          <a:prstGeom prst="rect">
            <a:avLst/>
          </a:prstGeom>
        </p:spPr>
      </p:pic>
    </p:spTree>
    <p:extLst>
      <p:ext uri="{BB962C8B-B14F-4D97-AF65-F5344CB8AC3E}">
        <p14:creationId xmlns:p14="http://schemas.microsoft.com/office/powerpoint/2010/main" val="1513572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3076" y="333381"/>
            <a:ext cx="8051659" cy="391272"/>
          </a:xfrm>
        </p:spPr>
        <p:txBody>
          <a:bodyPr>
            <a:normAutofit fontScale="90000"/>
          </a:bodyPr>
          <a:lstStyle/>
          <a:p>
            <a:r>
              <a:rPr lang="de-DE" dirty="0" err="1" smtClean="0">
                <a:latin typeface="+mn-lt"/>
              </a:rPr>
              <a:t>Relevance</a:t>
            </a:r>
            <a:endParaRPr lang="de-DE" dirty="0">
              <a:latin typeface="+mn-lt"/>
            </a:endParaRPr>
          </a:p>
        </p:txBody>
      </p:sp>
      <p:sp>
        <p:nvSpPr>
          <p:cNvPr id="3" name="Textfeld 2"/>
          <p:cNvSpPr txBox="1"/>
          <p:nvPr/>
        </p:nvSpPr>
        <p:spPr>
          <a:xfrm>
            <a:off x="293077" y="724653"/>
            <a:ext cx="8146018" cy="1138773"/>
          </a:xfrm>
          <a:prstGeom prst="rect">
            <a:avLst/>
          </a:prstGeom>
          <a:noFill/>
        </p:spPr>
        <p:txBody>
          <a:bodyPr wrap="none" rtlCol="0">
            <a:spAutoFit/>
          </a:bodyPr>
          <a:lstStyle/>
          <a:p>
            <a:r>
              <a:rPr lang="de-DE" dirty="0" err="1" smtClean="0"/>
              <a:t>Is</a:t>
            </a:r>
            <a:r>
              <a:rPr lang="de-DE" dirty="0" smtClean="0"/>
              <a:t> CANP 1-5 </a:t>
            </a:r>
            <a:r>
              <a:rPr lang="de-DE" dirty="0" err="1" smtClean="0"/>
              <a:t>consistent</a:t>
            </a:r>
            <a:r>
              <a:rPr lang="de-DE" dirty="0" smtClean="0"/>
              <a:t> </a:t>
            </a:r>
            <a:r>
              <a:rPr lang="de-DE" dirty="0" err="1" smtClean="0"/>
              <a:t>with</a:t>
            </a:r>
            <a:r>
              <a:rPr lang="de-DE" dirty="0" smtClean="0"/>
              <a:t> </a:t>
            </a:r>
            <a:r>
              <a:rPr lang="de-DE" dirty="0" err="1" smtClean="0"/>
              <a:t>the</a:t>
            </a:r>
            <a:r>
              <a:rPr lang="de-DE" dirty="0" smtClean="0"/>
              <a:t> </a:t>
            </a:r>
            <a:r>
              <a:rPr lang="de-DE" dirty="0" err="1" smtClean="0"/>
              <a:t>needs</a:t>
            </a:r>
            <a:r>
              <a:rPr lang="de-DE" dirty="0" smtClean="0"/>
              <a:t> </a:t>
            </a:r>
            <a:r>
              <a:rPr lang="de-DE" dirty="0" err="1" smtClean="0"/>
              <a:t>and</a:t>
            </a:r>
            <a:r>
              <a:rPr lang="de-DE" dirty="0" smtClean="0"/>
              <a:t> </a:t>
            </a:r>
            <a:r>
              <a:rPr lang="de-DE" dirty="0" err="1" smtClean="0"/>
              <a:t>priorities</a:t>
            </a:r>
            <a:r>
              <a:rPr lang="de-DE" dirty="0" smtClean="0"/>
              <a:t> </a:t>
            </a:r>
            <a:r>
              <a:rPr lang="de-DE" dirty="0" err="1" smtClean="0"/>
              <a:t>of</a:t>
            </a:r>
            <a:r>
              <a:rPr lang="de-DE" dirty="0" smtClean="0"/>
              <a:t> </a:t>
            </a:r>
            <a:r>
              <a:rPr lang="de-DE" dirty="0" err="1" smtClean="0"/>
              <a:t>its</a:t>
            </a:r>
            <a:r>
              <a:rPr lang="de-DE" dirty="0" smtClean="0"/>
              <a:t> </a:t>
            </a:r>
            <a:r>
              <a:rPr lang="de-DE" dirty="0" err="1" smtClean="0"/>
              <a:t>target</a:t>
            </a:r>
            <a:r>
              <a:rPr lang="de-DE" dirty="0" smtClean="0"/>
              <a:t> </a:t>
            </a:r>
            <a:r>
              <a:rPr lang="de-DE" dirty="0" err="1" smtClean="0"/>
              <a:t>group</a:t>
            </a:r>
            <a:r>
              <a:rPr lang="de-DE" dirty="0" smtClean="0"/>
              <a:t> </a:t>
            </a:r>
          </a:p>
          <a:p>
            <a:r>
              <a:rPr lang="de-DE" dirty="0" err="1" smtClean="0"/>
              <a:t>and</a:t>
            </a:r>
            <a:r>
              <a:rPr lang="de-DE" dirty="0" smtClean="0"/>
              <a:t> </a:t>
            </a:r>
            <a:r>
              <a:rPr lang="de-DE" dirty="0" err="1" smtClean="0"/>
              <a:t>the</a:t>
            </a:r>
            <a:r>
              <a:rPr lang="de-DE" dirty="0" smtClean="0"/>
              <a:t> </a:t>
            </a:r>
            <a:r>
              <a:rPr lang="de-DE" dirty="0" err="1" smtClean="0"/>
              <a:t>policies</a:t>
            </a:r>
            <a:r>
              <a:rPr lang="de-DE" dirty="0" smtClean="0"/>
              <a:t> </a:t>
            </a:r>
            <a:r>
              <a:rPr lang="de-DE" dirty="0" err="1" smtClean="0"/>
              <a:t>of</a:t>
            </a:r>
            <a:r>
              <a:rPr lang="de-DE" dirty="0" smtClean="0"/>
              <a:t> ICMI?  Was </a:t>
            </a:r>
            <a:r>
              <a:rPr lang="de-DE" dirty="0" err="1" smtClean="0"/>
              <a:t>the</a:t>
            </a:r>
            <a:r>
              <a:rPr lang="de-DE" dirty="0" smtClean="0"/>
              <a:t> </a:t>
            </a:r>
            <a:r>
              <a:rPr lang="de-DE" dirty="0" err="1" smtClean="0"/>
              <a:t>workshop</a:t>
            </a:r>
            <a:r>
              <a:rPr lang="de-DE" dirty="0" smtClean="0"/>
              <a:t> </a:t>
            </a:r>
            <a:r>
              <a:rPr lang="de-DE" dirty="0" err="1" smtClean="0"/>
              <a:t>useful</a:t>
            </a:r>
            <a:r>
              <a:rPr lang="de-DE" dirty="0" smtClean="0"/>
              <a:t> </a:t>
            </a:r>
            <a:r>
              <a:rPr lang="de-DE" dirty="0" err="1" smtClean="0"/>
              <a:t>for</a:t>
            </a:r>
            <a:r>
              <a:rPr lang="de-DE" dirty="0" smtClean="0"/>
              <a:t> </a:t>
            </a:r>
            <a:r>
              <a:rPr lang="de-DE" dirty="0" err="1" smtClean="0"/>
              <a:t>the</a:t>
            </a:r>
            <a:r>
              <a:rPr lang="de-DE" dirty="0" smtClean="0"/>
              <a:t> </a:t>
            </a:r>
            <a:r>
              <a:rPr lang="de-DE" dirty="0" err="1" smtClean="0"/>
              <a:t>participants</a:t>
            </a:r>
            <a:r>
              <a:rPr lang="de-DE" dirty="0" smtClean="0"/>
              <a:t>? (</a:t>
            </a:r>
            <a:r>
              <a:rPr lang="de-DE" dirty="0" err="1" smtClean="0"/>
              <a:t>Relevance</a:t>
            </a:r>
            <a:r>
              <a:rPr lang="de-DE" dirty="0" smtClean="0"/>
              <a:t>)?</a:t>
            </a:r>
          </a:p>
          <a:p>
            <a:endParaRPr lang="de-DE" sz="3200" dirty="0"/>
          </a:p>
        </p:txBody>
      </p:sp>
      <p:pic>
        <p:nvPicPr>
          <p:cNvPr id="4" name="Bild 3"/>
          <p:cNvPicPr>
            <a:picLocks noChangeAspect="1"/>
          </p:cNvPicPr>
          <p:nvPr/>
        </p:nvPicPr>
        <p:blipFill>
          <a:blip r:embed="rId2"/>
          <a:stretch>
            <a:fillRect/>
          </a:stretch>
        </p:blipFill>
        <p:spPr>
          <a:xfrm>
            <a:off x="157401" y="4604633"/>
            <a:ext cx="1728061" cy="538867"/>
          </a:xfrm>
          <a:prstGeom prst="rect">
            <a:avLst/>
          </a:prstGeom>
        </p:spPr>
      </p:pic>
      <p:pic>
        <p:nvPicPr>
          <p:cNvPr id="5" name="Bild 4"/>
          <p:cNvPicPr>
            <a:picLocks noChangeAspect="1"/>
          </p:cNvPicPr>
          <p:nvPr/>
        </p:nvPicPr>
        <p:blipFill>
          <a:blip r:embed="rId3"/>
          <a:stretch>
            <a:fillRect/>
          </a:stretch>
        </p:blipFill>
        <p:spPr>
          <a:xfrm>
            <a:off x="662354" y="1675819"/>
            <a:ext cx="3069491" cy="2046327"/>
          </a:xfrm>
          <a:prstGeom prst="rect">
            <a:avLst/>
          </a:prstGeom>
        </p:spPr>
      </p:pic>
      <p:pic>
        <p:nvPicPr>
          <p:cNvPr id="7" name="Bild 6"/>
          <p:cNvPicPr>
            <a:picLocks noChangeAspect="1"/>
          </p:cNvPicPr>
          <p:nvPr/>
        </p:nvPicPr>
        <p:blipFill>
          <a:blip r:embed="rId4"/>
          <a:stretch>
            <a:fillRect/>
          </a:stretch>
        </p:blipFill>
        <p:spPr>
          <a:xfrm>
            <a:off x="4433068" y="1675819"/>
            <a:ext cx="3159438" cy="2103001"/>
          </a:xfrm>
          <a:prstGeom prst="rect">
            <a:avLst/>
          </a:prstGeom>
        </p:spPr>
      </p:pic>
    </p:spTree>
    <p:extLst>
      <p:ext uri="{BB962C8B-B14F-4D97-AF65-F5344CB8AC3E}">
        <p14:creationId xmlns:p14="http://schemas.microsoft.com/office/powerpoint/2010/main" val="3307153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0" y="402335"/>
            <a:ext cx="8668513" cy="322317"/>
          </a:xfrm>
        </p:spPr>
        <p:txBody>
          <a:bodyPr>
            <a:noAutofit/>
          </a:bodyPr>
          <a:lstStyle/>
          <a:p>
            <a:r>
              <a:rPr lang="de-DE" sz="1800" dirty="0" smtClean="0">
                <a:latin typeface="+mj-lt"/>
              </a:rPr>
              <a:t>Key </a:t>
            </a:r>
            <a:r>
              <a:rPr lang="de-DE" sz="1800" dirty="0" err="1" smtClean="0">
                <a:latin typeface="+mj-lt"/>
              </a:rPr>
              <a:t>Results</a:t>
            </a:r>
            <a:r>
              <a:rPr lang="de-DE" sz="1800" dirty="0" smtClean="0">
                <a:latin typeface="+mj-lt"/>
              </a:rPr>
              <a:t>: </a:t>
            </a:r>
            <a:r>
              <a:rPr lang="de-DE" sz="1800" dirty="0" err="1" smtClean="0">
                <a:latin typeface="+mj-lt"/>
              </a:rPr>
              <a:t>Relevance</a:t>
            </a:r>
            <a:endParaRPr sz="1800" dirty="0">
              <a:latin typeface="+mj-lt"/>
            </a:endParaRPr>
          </a:p>
        </p:txBody>
      </p:sp>
      <p:pic>
        <p:nvPicPr>
          <p:cNvPr id="5" name="Bild 4"/>
          <p:cNvPicPr>
            <a:picLocks noChangeAspect="1"/>
          </p:cNvPicPr>
          <p:nvPr/>
        </p:nvPicPr>
        <p:blipFill>
          <a:blip r:embed="rId2"/>
          <a:stretch>
            <a:fillRect/>
          </a:stretch>
        </p:blipFill>
        <p:spPr>
          <a:xfrm>
            <a:off x="130172" y="4604633"/>
            <a:ext cx="1728061" cy="538867"/>
          </a:xfrm>
          <a:prstGeom prst="rect">
            <a:avLst/>
          </a:prstGeom>
        </p:spPr>
      </p:pic>
      <p:sp>
        <p:nvSpPr>
          <p:cNvPr id="6" name="Rechteck 5"/>
          <p:cNvSpPr/>
          <p:nvPr/>
        </p:nvSpPr>
        <p:spPr>
          <a:xfrm>
            <a:off x="226770" y="1073148"/>
            <a:ext cx="8565538" cy="1754327"/>
          </a:xfrm>
          <a:prstGeom prst="rect">
            <a:avLst/>
          </a:prstGeom>
        </p:spPr>
        <p:txBody>
          <a:bodyPr wrap="square">
            <a:spAutoFit/>
          </a:bodyPr>
          <a:lstStyle/>
          <a:p>
            <a:r>
              <a:rPr lang="en-AU" dirty="0" smtClean="0"/>
              <a:t>The results of the evaluation indicate that the content is scientifically relevant and the participants mention that they are using the teaching methods learned and CANP has improved their mathematical and pedagogical expertise. </a:t>
            </a:r>
          </a:p>
          <a:p>
            <a:r>
              <a:rPr lang="en-AU" dirty="0" smtClean="0"/>
              <a:t>They also would like to participate in follow up activities. They are willing to help to organise follow up activities as they see CANP as a relevant tool for their professional development and capacity building.</a:t>
            </a:r>
            <a:endParaRPr lang="en-AU" dirty="0">
              <a:solidFill>
                <a:srgbClr val="000090"/>
              </a:solidFill>
            </a:endParaRPr>
          </a:p>
        </p:txBody>
      </p:sp>
    </p:spTree>
    <p:extLst>
      <p:ext uri="{BB962C8B-B14F-4D97-AF65-F5344CB8AC3E}">
        <p14:creationId xmlns:p14="http://schemas.microsoft.com/office/powerpoint/2010/main" val="1163457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136" y="567843"/>
            <a:ext cx="8229600" cy="391272"/>
          </a:xfrm>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a:t/>
            </a:r>
            <a:br>
              <a:rPr lang="de-DE" dirty="0"/>
            </a:br>
            <a:r>
              <a:rPr lang="de-DE" dirty="0" smtClean="0"/>
              <a:t/>
            </a:r>
            <a:br>
              <a:rPr lang="de-DE" dirty="0" smtClean="0"/>
            </a:br>
            <a:r>
              <a:rPr lang="de-DE" dirty="0" err="1" smtClean="0">
                <a:latin typeface="+mj-lt"/>
              </a:rPr>
              <a:t>Effectiveness</a:t>
            </a:r>
            <a:r>
              <a:rPr lang="de-DE" dirty="0"/>
              <a:t/>
            </a:r>
            <a:br>
              <a:rPr lang="de-DE" dirty="0"/>
            </a:br>
            <a:endParaRPr lang="de-DE" dirty="0"/>
          </a:p>
        </p:txBody>
      </p:sp>
      <p:sp>
        <p:nvSpPr>
          <p:cNvPr id="3" name="Textfeld 2"/>
          <p:cNvSpPr txBox="1"/>
          <p:nvPr/>
        </p:nvSpPr>
        <p:spPr>
          <a:xfrm>
            <a:off x="262854" y="1024777"/>
            <a:ext cx="8603938" cy="1015663"/>
          </a:xfrm>
          <a:prstGeom prst="rect">
            <a:avLst/>
          </a:prstGeom>
          <a:noFill/>
        </p:spPr>
        <p:txBody>
          <a:bodyPr wrap="none" rtlCol="0">
            <a:spAutoFit/>
          </a:bodyPr>
          <a:lstStyle/>
          <a:p>
            <a:r>
              <a:rPr lang="en-AU" sz="2000" dirty="0"/>
              <a:t>Has CANP 1-5 achieved its objectives or will it do so in the future? (Effectiveness)</a:t>
            </a:r>
          </a:p>
          <a:p>
            <a:r>
              <a:rPr lang="en-US" sz="2000" dirty="0"/>
              <a:t/>
            </a:r>
            <a:br>
              <a:rPr lang="en-US" sz="2000" dirty="0"/>
            </a:br>
            <a:endParaRPr lang="de-DE" sz="2000" dirty="0"/>
          </a:p>
        </p:txBody>
      </p:sp>
      <p:pic>
        <p:nvPicPr>
          <p:cNvPr id="5" name="Bild 4"/>
          <p:cNvPicPr>
            <a:picLocks noChangeAspect="1"/>
          </p:cNvPicPr>
          <p:nvPr/>
        </p:nvPicPr>
        <p:blipFill>
          <a:blip r:embed="rId2"/>
          <a:stretch>
            <a:fillRect/>
          </a:stretch>
        </p:blipFill>
        <p:spPr>
          <a:xfrm>
            <a:off x="439612" y="1861418"/>
            <a:ext cx="3702538" cy="2077535"/>
          </a:xfrm>
          <a:prstGeom prst="rect">
            <a:avLst/>
          </a:prstGeom>
        </p:spPr>
      </p:pic>
      <p:pic>
        <p:nvPicPr>
          <p:cNvPr id="7" name="Bild 6"/>
          <p:cNvPicPr>
            <a:picLocks noChangeAspect="1"/>
          </p:cNvPicPr>
          <p:nvPr/>
        </p:nvPicPr>
        <p:blipFill>
          <a:blip r:embed="rId3"/>
          <a:stretch>
            <a:fillRect/>
          </a:stretch>
        </p:blipFill>
        <p:spPr>
          <a:xfrm>
            <a:off x="5119073" y="1851649"/>
            <a:ext cx="2780105" cy="2085078"/>
          </a:xfrm>
          <a:prstGeom prst="rect">
            <a:avLst/>
          </a:prstGeom>
        </p:spPr>
      </p:pic>
      <p:pic>
        <p:nvPicPr>
          <p:cNvPr id="9" name="Bild 8"/>
          <p:cNvPicPr>
            <a:picLocks noChangeAspect="1"/>
          </p:cNvPicPr>
          <p:nvPr/>
        </p:nvPicPr>
        <p:blipFill>
          <a:blip r:embed="rId4"/>
          <a:stretch>
            <a:fillRect/>
          </a:stretch>
        </p:blipFill>
        <p:spPr>
          <a:xfrm>
            <a:off x="157401" y="4604633"/>
            <a:ext cx="1728061" cy="538867"/>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de-DE" sz="1000" dirty="0">
                <a:solidFill>
                  <a:srgbClr val="FFFFFF"/>
                </a:solidFill>
              </a:rPr>
              <a:t>CANP Mali</a:t>
            </a:r>
          </a:p>
        </p:txBody>
      </p:sp>
    </p:spTree>
    <p:extLst>
      <p:ext uri="{BB962C8B-B14F-4D97-AF65-F5344CB8AC3E}">
        <p14:creationId xmlns:p14="http://schemas.microsoft.com/office/powerpoint/2010/main" val="347830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90" y="176571"/>
            <a:ext cx="8229600" cy="391272"/>
          </a:xfrm>
        </p:spPr>
        <p:txBody>
          <a:bodyPr>
            <a:normAutofit fontScale="90000"/>
          </a:bodyPr>
          <a:lstStyle/>
          <a:p>
            <a:r>
              <a:rPr lang="en-AU" dirty="0">
                <a:latin typeface="+mj-lt"/>
              </a:rPr>
              <a:t>Effectiveness</a:t>
            </a:r>
            <a:endParaRPr lang="de-DE" dirty="0">
              <a:latin typeface="+mj-lt"/>
            </a:endParaRPr>
          </a:p>
        </p:txBody>
      </p:sp>
      <p:sp>
        <p:nvSpPr>
          <p:cNvPr id="3" name="Textfeld 2"/>
          <p:cNvSpPr txBox="1"/>
          <p:nvPr/>
        </p:nvSpPr>
        <p:spPr>
          <a:xfrm>
            <a:off x="262854" y="1024777"/>
            <a:ext cx="8148384" cy="3785652"/>
          </a:xfrm>
          <a:prstGeom prst="rect">
            <a:avLst/>
          </a:prstGeom>
          <a:noFill/>
        </p:spPr>
        <p:txBody>
          <a:bodyPr wrap="none" rtlCol="0">
            <a:spAutoFit/>
          </a:bodyPr>
          <a:lstStyle/>
          <a:p>
            <a:r>
              <a:rPr lang="en-AU" sz="2000" dirty="0" smtClean="0"/>
              <a:t>All five CANP regions have created a regional networks: </a:t>
            </a:r>
          </a:p>
          <a:p>
            <a:pPr marL="342900" indent="-342900">
              <a:buFont typeface="Arial"/>
              <a:buChar char="•"/>
            </a:pPr>
            <a:r>
              <a:rPr lang="en-AU" sz="2000" dirty="0" err="1" smtClean="0"/>
              <a:t>EdiMath</a:t>
            </a:r>
            <a:endParaRPr lang="en-AU" sz="2000" dirty="0" smtClean="0"/>
          </a:p>
          <a:p>
            <a:pPr marL="342900" indent="-342900">
              <a:buFont typeface="Arial"/>
              <a:buChar char="•"/>
            </a:pPr>
            <a:r>
              <a:rPr lang="en-AU" sz="2000" dirty="0" smtClean="0"/>
              <a:t>Mathematics Education Network of Central America</a:t>
            </a:r>
          </a:p>
          <a:p>
            <a:pPr marL="342900" indent="-342900">
              <a:buFont typeface="Arial"/>
              <a:buChar char="•"/>
            </a:pPr>
            <a:r>
              <a:rPr lang="en-AU" sz="2000" dirty="0" smtClean="0"/>
              <a:t>and the Caribbean (REDUMATE), </a:t>
            </a:r>
          </a:p>
          <a:p>
            <a:pPr marL="342900" indent="-342900">
              <a:buFont typeface="Arial"/>
              <a:buChar char="•"/>
            </a:pPr>
            <a:r>
              <a:rPr lang="en-AU" sz="2000" dirty="0" smtClean="0"/>
              <a:t>Mekong Network </a:t>
            </a:r>
          </a:p>
          <a:p>
            <a:pPr marL="342900" indent="-342900">
              <a:buFont typeface="Arial"/>
              <a:buChar char="•"/>
            </a:pPr>
            <a:r>
              <a:rPr lang="en-AU" sz="2000" dirty="0" smtClean="0"/>
              <a:t>East Africa Mathematics Education and Research Network (EAMERN) and </a:t>
            </a:r>
          </a:p>
          <a:p>
            <a:pPr marL="342900" indent="-342900">
              <a:buFont typeface="Arial"/>
              <a:buChar char="•"/>
            </a:pPr>
            <a:r>
              <a:rPr lang="en-AU" sz="2000" dirty="0" err="1" smtClean="0"/>
              <a:t>Comunidad</a:t>
            </a:r>
            <a:r>
              <a:rPr lang="en-AU" sz="2000" dirty="0" smtClean="0"/>
              <a:t> de </a:t>
            </a:r>
            <a:r>
              <a:rPr lang="en-AU" sz="2000" dirty="0" err="1" smtClean="0"/>
              <a:t>Educación</a:t>
            </a:r>
            <a:r>
              <a:rPr lang="en-AU" sz="2000" dirty="0" smtClean="0"/>
              <a:t> </a:t>
            </a:r>
            <a:r>
              <a:rPr lang="en-AU" sz="2000" dirty="0" err="1" smtClean="0"/>
              <a:t>Matemática</a:t>
            </a:r>
            <a:r>
              <a:rPr lang="en-AU" sz="2000" dirty="0" smtClean="0"/>
              <a:t> de America del Sur (CEMAS)</a:t>
            </a:r>
          </a:p>
          <a:p>
            <a:endParaRPr lang="en-AU" sz="2000" dirty="0" smtClean="0"/>
          </a:p>
          <a:p>
            <a:r>
              <a:rPr lang="en-AU" sz="2000" dirty="0" smtClean="0"/>
              <a:t>The networks have organised follow up meetings and regional</a:t>
            </a:r>
          </a:p>
          <a:p>
            <a:r>
              <a:rPr lang="en-AU" sz="2000" dirty="0" smtClean="0"/>
              <a:t>activities and visits. </a:t>
            </a:r>
          </a:p>
          <a:p>
            <a:r>
              <a:rPr lang="en-US" sz="2000" dirty="0"/>
              <a:t/>
            </a:r>
            <a:br>
              <a:rPr lang="en-US" sz="2000" dirty="0"/>
            </a:br>
            <a:endParaRPr lang="de-DE" sz="2000" dirty="0"/>
          </a:p>
        </p:txBody>
      </p:sp>
      <p:pic>
        <p:nvPicPr>
          <p:cNvPr id="9" name="Bild 8"/>
          <p:cNvPicPr>
            <a:picLocks noChangeAspect="1"/>
          </p:cNvPicPr>
          <p:nvPr/>
        </p:nvPicPr>
        <p:blipFill>
          <a:blip r:embed="rId2"/>
          <a:stretch>
            <a:fillRect/>
          </a:stretch>
        </p:blipFill>
        <p:spPr>
          <a:xfrm>
            <a:off x="157401" y="4604633"/>
            <a:ext cx="1728061" cy="538867"/>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de-DE" sz="1000" dirty="0">
                <a:solidFill>
                  <a:srgbClr val="FFFFFF"/>
                </a:solidFill>
              </a:rPr>
              <a:t>CANP Mali</a:t>
            </a:r>
          </a:p>
        </p:txBody>
      </p:sp>
    </p:spTree>
    <p:extLst>
      <p:ext uri="{BB962C8B-B14F-4D97-AF65-F5344CB8AC3E}">
        <p14:creationId xmlns:p14="http://schemas.microsoft.com/office/powerpoint/2010/main" val="834034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90" y="176571"/>
            <a:ext cx="8229600" cy="391272"/>
          </a:xfrm>
        </p:spPr>
        <p:txBody>
          <a:bodyPr>
            <a:normAutofit fontScale="90000"/>
          </a:bodyPr>
          <a:lstStyle/>
          <a:p>
            <a:r>
              <a:rPr lang="en-AU" dirty="0">
                <a:latin typeface="+mj-lt"/>
              </a:rPr>
              <a:t>Effectiveness</a:t>
            </a:r>
            <a:endParaRPr lang="de-DE" dirty="0">
              <a:latin typeface="+mj-lt"/>
            </a:endParaRPr>
          </a:p>
        </p:txBody>
      </p:sp>
      <p:sp>
        <p:nvSpPr>
          <p:cNvPr id="3" name="Textfeld 2"/>
          <p:cNvSpPr txBox="1"/>
          <p:nvPr/>
        </p:nvSpPr>
        <p:spPr>
          <a:xfrm>
            <a:off x="482600" y="752232"/>
            <a:ext cx="8182707" cy="3785652"/>
          </a:xfrm>
          <a:prstGeom prst="rect">
            <a:avLst/>
          </a:prstGeom>
          <a:noFill/>
        </p:spPr>
        <p:txBody>
          <a:bodyPr wrap="square" rtlCol="0">
            <a:spAutoFit/>
          </a:bodyPr>
          <a:lstStyle/>
          <a:p>
            <a:r>
              <a:rPr lang="en-AU" sz="2000" dirty="0" smtClean="0"/>
              <a:t>The survey answers from the participants from CANP 1-4 show that participants use the regional reports and some have participated in further ICMI or IMU activities. </a:t>
            </a:r>
          </a:p>
          <a:p>
            <a:endParaRPr lang="en-AU" sz="2000" dirty="0" smtClean="0"/>
          </a:p>
          <a:p>
            <a:r>
              <a:rPr lang="en-AU" sz="2000" dirty="0" smtClean="0"/>
              <a:t>In particular, they have participated in </a:t>
            </a:r>
          </a:p>
          <a:p>
            <a:r>
              <a:rPr lang="en-AU" sz="2000" dirty="0" smtClean="0"/>
              <a:t>ICMI Regional Conferences where </a:t>
            </a:r>
          </a:p>
          <a:p>
            <a:r>
              <a:rPr lang="en-AU" sz="2000" dirty="0" smtClean="0"/>
              <a:t>they could meet more members of the </a:t>
            </a:r>
          </a:p>
          <a:p>
            <a:r>
              <a:rPr lang="en-AU" sz="2000" dirty="0" smtClean="0"/>
              <a:t>regional mathematics educator </a:t>
            </a:r>
          </a:p>
          <a:p>
            <a:r>
              <a:rPr lang="en-AU" sz="2000" dirty="0" smtClean="0"/>
              <a:t>community. </a:t>
            </a:r>
          </a:p>
          <a:p>
            <a:endParaRPr lang="en-AU" sz="2000" dirty="0" smtClean="0"/>
          </a:p>
          <a:p>
            <a:r>
              <a:rPr lang="en-AU" sz="2000" dirty="0" smtClean="0"/>
              <a:t/>
            </a:r>
            <a:br>
              <a:rPr lang="en-AU" sz="2000" dirty="0" smtClean="0"/>
            </a:br>
            <a:endParaRPr lang="en-AU" sz="2000" dirty="0"/>
          </a:p>
        </p:txBody>
      </p:sp>
      <p:pic>
        <p:nvPicPr>
          <p:cNvPr id="9" name="Bild 8"/>
          <p:cNvPicPr>
            <a:picLocks noChangeAspect="1"/>
          </p:cNvPicPr>
          <p:nvPr/>
        </p:nvPicPr>
        <p:blipFill>
          <a:blip r:embed="rId2"/>
          <a:stretch>
            <a:fillRect/>
          </a:stretch>
        </p:blipFill>
        <p:spPr>
          <a:xfrm>
            <a:off x="157401" y="4604633"/>
            <a:ext cx="1728061" cy="538867"/>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de-DE" sz="1000" dirty="0">
                <a:solidFill>
                  <a:srgbClr val="FFFFFF"/>
                </a:solidFill>
              </a:rPr>
              <a:t>CANP Mali</a:t>
            </a:r>
          </a:p>
        </p:txBody>
      </p:sp>
      <p:pic>
        <p:nvPicPr>
          <p:cNvPr id="4" name="Bild 3"/>
          <p:cNvPicPr>
            <a:picLocks noChangeAspect="1"/>
          </p:cNvPicPr>
          <p:nvPr/>
        </p:nvPicPr>
        <p:blipFill>
          <a:blip r:embed="rId3"/>
          <a:stretch>
            <a:fillRect/>
          </a:stretch>
        </p:blipFill>
        <p:spPr>
          <a:xfrm>
            <a:off x="4722449" y="1996497"/>
            <a:ext cx="3843510" cy="2420651"/>
          </a:xfrm>
          <a:prstGeom prst="rect">
            <a:avLst/>
          </a:prstGeom>
        </p:spPr>
      </p:pic>
    </p:spTree>
    <p:extLst>
      <p:ext uri="{BB962C8B-B14F-4D97-AF65-F5344CB8AC3E}">
        <p14:creationId xmlns:p14="http://schemas.microsoft.com/office/powerpoint/2010/main" val="1638499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90" y="176571"/>
            <a:ext cx="8229600" cy="391272"/>
          </a:xfrm>
        </p:spPr>
        <p:txBody>
          <a:bodyPr>
            <a:normAutofit fontScale="90000"/>
          </a:bodyPr>
          <a:lstStyle/>
          <a:p>
            <a:r>
              <a:rPr lang="en-AU" dirty="0">
                <a:latin typeface="+mj-lt"/>
              </a:rPr>
              <a:t>Effectiveness</a:t>
            </a:r>
            <a:endParaRPr lang="de-DE" dirty="0">
              <a:latin typeface="+mj-lt"/>
            </a:endParaRPr>
          </a:p>
        </p:txBody>
      </p:sp>
      <p:sp>
        <p:nvSpPr>
          <p:cNvPr id="3" name="Textfeld 2"/>
          <p:cNvSpPr txBox="1"/>
          <p:nvPr/>
        </p:nvSpPr>
        <p:spPr>
          <a:xfrm>
            <a:off x="437664" y="742295"/>
            <a:ext cx="4227648" cy="3693319"/>
          </a:xfrm>
          <a:prstGeom prst="rect">
            <a:avLst/>
          </a:prstGeom>
          <a:noFill/>
        </p:spPr>
        <p:txBody>
          <a:bodyPr wrap="square" rtlCol="0">
            <a:spAutoFit/>
          </a:bodyPr>
          <a:lstStyle/>
          <a:p>
            <a:r>
              <a:rPr lang="en-AU" dirty="0" smtClean="0"/>
              <a:t>CANP also helped participants to improve </a:t>
            </a:r>
            <a:r>
              <a:rPr lang="en-AU" dirty="0" smtClean="0"/>
              <a:t>their</a:t>
            </a:r>
            <a:r>
              <a:rPr lang="en-AU" dirty="0" smtClean="0"/>
              <a:t> knowledge about lesson planning and various teaching techniques.</a:t>
            </a:r>
          </a:p>
          <a:p>
            <a:endParaRPr lang="en-AU" dirty="0" smtClean="0"/>
          </a:p>
          <a:p>
            <a:r>
              <a:rPr lang="en-AU" dirty="0" smtClean="0"/>
              <a:t>Some participants got inspired to continue their own training/education: for example, one participant is now (2016) doing a PhD in Math Education following ideas the participant got from CANP, another participant got inspired to complete a MSc. Thesis. </a:t>
            </a:r>
          </a:p>
          <a:p>
            <a:endParaRPr lang="en-AU" dirty="0" smtClean="0"/>
          </a:p>
          <a:p>
            <a:endParaRPr lang="en-AU" dirty="0"/>
          </a:p>
        </p:txBody>
      </p:sp>
      <p:pic>
        <p:nvPicPr>
          <p:cNvPr id="9" name="Bild 8"/>
          <p:cNvPicPr>
            <a:picLocks noChangeAspect="1"/>
          </p:cNvPicPr>
          <p:nvPr/>
        </p:nvPicPr>
        <p:blipFill>
          <a:blip r:embed="rId2"/>
          <a:stretch>
            <a:fillRect/>
          </a:stretch>
        </p:blipFill>
        <p:spPr>
          <a:xfrm>
            <a:off x="153298" y="4699001"/>
            <a:ext cx="1655302" cy="444500"/>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de-DE" sz="1000" dirty="0">
                <a:solidFill>
                  <a:srgbClr val="FFFFFF"/>
                </a:solidFill>
              </a:rPr>
              <a:t>CANP Mali</a:t>
            </a:r>
          </a:p>
        </p:txBody>
      </p:sp>
      <p:pic>
        <p:nvPicPr>
          <p:cNvPr id="5" name="Bild 4"/>
          <p:cNvPicPr>
            <a:picLocks noChangeAspect="1"/>
          </p:cNvPicPr>
          <p:nvPr/>
        </p:nvPicPr>
        <p:blipFill>
          <a:blip r:embed="rId3"/>
          <a:stretch>
            <a:fillRect/>
          </a:stretch>
        </p:blipFill>
        <p:spPr>
          <a:xfrm>
            <a:off x="4708913" y="685196"/>
            <a:ext cx="4223518" cy="3595182"/>
          </a:xfrm>
          <a:prstGeom prst="rect">
            <a:avLst/>
          </a:prstGeom>
        </p:spPr>
      </p:pic>
    </p:spTree>
    <p:extLst>
      <p:ext uri="{BB962C8B-B14F-4D97-AF65-F5344CB8AC3E}">
        <p14:creationId xmlns:p14="http://schemas.microsoft.com/office/powerpoint/2010/main" val="1425029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90" y="176571"/>
            <a:ext cx="8229600" cy="391272"/>
          </a:xfrm>
        </p:spPr>
        <p:txBody>
          <a:bodyPr>
            <a:normAutofit fontScale="90000"/>
          </a:bodyPr>
          <a:lstStyle/>
          <a:p>
            <a:r>
              <a:rPr lang="en-AU" dirty="0">
                <a:latin typeface="+mj-lt"/>
              </a:rPr>
              <a:t>Effectiveness</a:t>
            </a:r>
            <a:endParaRPr lang="de-DE" dirty="0">
              <a:latin typeface="+mj-lt"/>
            </a:endParaRPr>
          </a:p>
        </p:txBody>
      </p:sp>
      <p:pic>
        <p:nvPicPr>
          <p:cNvPr id="9" name="Bild 8"/>
          <p:cNvPicPr>
            <a:picLocks noChangeAspect="1"/>
          </p:cNvPicPr>
          <p:nvPr/>
        </p:nvPicPr>
        <p:blipFill>
          <a:blip r:embed="rId2"/>
          <a:stretch>
            <a:fillRect/>
          </a:stretch>
        </p:blipFill>
        <p:spPr>
          <a:xfrm>
            <a:off x="153298" y="4699001"/>
            <a:ext cx="1655302" cy="444500"/>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de-DE" sz="1000" dirty="0">
                <a:solidFill>
                  <a:srgbClr val="FFFFFF"/>
                </a:solidFill>
              </a:rPr>
              <a:t>CANP Mali</a:t>
            </a:r>
          </a:p>
        </p:txBody>
      </p:sp>
      <p:sp>
        <p:nvSpPr>
          <p:cNvPr id="4" name="Rechteck 3"/>
          <p:cNvSpPr/>
          <p:nvPr/>
        </p:nvSpPr>
        <p:spPr>
          <a:xfrm>
            <a:off x="250990" y="976923"/>
            <a:ext cx="8482702" cy="2862323"/>
          </a:xfrm>
          <a:prstGeom prst="rect">
            <a:avLst/>
          </a:prstGeom>
        </p:spPr>
        <p:txBody>
          <a:bodyPr wrap="square">
            <a:spAutoFit/>
          </a:bodyPr>
          <a:lstStyle/>
          <a:p>
            <a:r>
              <a:rPr lang="en-AU" dirty="0" smtClean="0"/>
              <a:t>The activities of the newly established CANP 1-5 networks show that CANP is a useful tool to initiate regional networking and foster capacity building for mathematics educators. </a:t>
            </a:r>
          </a:p>
          <a:p>
            <a:endParaRPr lang="en-AU" dirty="0" smtClean="0"/>
          </a:p>
          <a:p>
            <a:r>
              <a:rPr lang="en-AU" dirty="0" smtClean="0"/>
              <a:t>Most networks would need further support to gain strength and impact in their regions. </a:t>
            </a:r>
          </a:p>
          <a:p>
            <a:endParaRPr lang="en-AU" dirty="0" smtClean="0"/>
          </a:p>
          <a:p>
            <a:r>
              <a:rPr lang="en-AU" dirty="0" smtClean="0"/>
              <a:t>The CANP participants assessed that CANP 1-5 had fruitful collaborations with various regional organisations and institutions that should be deepened. The participants also agreed that it was important to collaborate with organisations and institutions already existing in the region CANP is held or nearby countries.</a:t>
            </a:r>
            <a:endParaRPr lang="en-AU" dirty="0"/>
          </a:p>
        </p:txBody>
      </p:sp>
    </p:spTree>
    <p:extLst>
      <p:ext uri="{BB962C8B-B14F-4D97-AF65-F5344CB8AC3E}">
        <p14:creationId xmlns:p14="http://schemas.microsoft.com/office/powerpoint/2010/main" val="2060587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90" y="176571"/>
            <a:ext cx="8229600" cy="391272"/>
          </a:xfrm>
        </p:spPr>
        <p:txBody>
          <a:bodyPr>
            <a:normAutofit fontScale="90000"/>
          </a:bodyPr>
          <a:lstStyle/>
          <a:p>
            <a:r>
              <a:rPr lang="en-AU" dirty="0" smtClean="0">
                <a:latin typeface="+mj-lt"/>
              </a:rPr>
              <a:t>Effectiveness: Recommendations for Regional Networks</a:t>
            </a:r>
            <a:endParaRPr lang="en-AU" dirty="0">
              <a:latin typeface="+mj-lt"/>
            </a:endParaRPr>
          </a:p>
        </p:txBody>
      </p:sp>
      <p:pic>
        <p:nvPicPr>
          <p:cNvPr id="9" name="Bild 8"/>
          <p:cNvPicPr>
            <a:picLocks noChangeAspect="1"/>
          </p:cNvPicPr>
          <p:nvPr/>
        </p:nvPicPr>
        <p:blipFill>
          <a:blip r:embed="rId2"/>
          <a:stretch>
            <a:fillRect/>
          </a:stretch>
        </p:blipFill>
        <p:spPr>
          <a:xfrm>
            <a:off x="153298" y="4699001"/>
            <a:ext cx="1655302" cy="444500"/>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en-AU" sz="1000" smtClean="0">
                <a:solidFill>
                  <a:srgbClr val="FFFFFF"/>
                </a:solidFill>
              </a:rPr>
              <a:t>CANP Mali</a:t>
            </a:r>
            <a:endParaRPr lang="en-AU" sz="1000">
              <a:solidFill>
                <a:srgbClr val="FFFFFF"/>
              </a:solidFill>
            </a:endParaRPr>
          </a:p>
        </p:txBody>
      </p:sp>
      <p:sp>
        <p:nvSpPr>
          <p:cNvPr id="4" name="Rechteck 3"/>
          <p:cNvSpPr/>
          <p:nvPr/>
        </p:nvSpPr>
        <p:spPr>
          <a:xfrm>
            <a:off x="250990" y="976923"/>
            <a:ext cx="8482702" cy="2862323"/>
          </a:xfrm>
          <a:prstGeom prst="rect">
            <a:avLst/>
          </a:prstGeom>
        </p:spPr>
        <p:txBody>
          <a:bodyPr wrap="square">
            <a:spAutoFit/>
          </a:bodyPr>
          <a:lstStyle/>
          <a:p>
            <a:r>
              <a:rPr lang="en-AU" smtClean="0"/>
              <a:t>The following recommendations should be considered by the ICMI leadership:</a:t>
            </a:r>
          </a:p>
          <a:p>
            <a:pPr marL="285750" indent="-285750">
              <a:buFont typeface="Arial"/>
              <a:buChar char="•"/>
            </a:pPr>
            <a:r>
              <a:rPr lang="en-AU" smtClean="0"/>
              <a:t>The regional networks are still young and in a development state and would benefit from further support from ICMI leadership and ICMI community members. It does not necessarily have to be financial support, but further involvement (support of capacity building) in the regions through ICMI leadership and the ICMI community. </a:t>
            </a:r>
          </a:p>
          <a:p>
            <a:pPr marL="285750" indent="-285750">
              <a:buFont typeface="Arial"/>
              <a:buChar char="•"/>
            </a:pPr>
            <a:r>
              <a:rPr lang="en-AU" smtClean="0"/>
              <a:t>Possible examples for financial support could be basic support for infrastructure for the regional networks and support for follow up activities. </a:t>
            </a:r>
          </a:p>
          <a:p>
            <a:pPr marL="285750" indent="-285750">
              <a:buFont typeface="Arial"/>
              <a:buChar char="•"/>
            </a:pPr>
            <a:r>
              <a:rPr lang="en-AU" smtClean="0"/>
              <a:t>The members of the CANP 1-5 network should regulary be informed about and involved in ICMI activities like ICMI publications, ICMI conferences, in ICMI committees etc.)</a:t>
            </a:r>
            <a:endParaRPr lang="en-AU"/>
          </a:p>
        </p:txBody>
      </p:sp>
    </p:spTree>
    <p:extLst>
      <p:ext uri="{BB962C8B-B14F-4D97-AF65-F5344CB8AC3E}">
        <p14:creationId xmlns:p14="http://schemas.microsoft.com/office/powerpoint/2010/main" val="3393481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90" y="176571"/>
            <a:ext cx="8229600" cy="391272"/>
          </a:xfrm>
        </p:spPr>
        <p:txBody>
          <a:bodyPr>
            <a:normAutofit fontScale="90000"/>
          </a:bodyPr>
          <a:lstStyle/>
          <a:p>
            <a:r>
              <a:rPr lang="en-AU" dirty="0">
                <a:latin typeface="+mj-lt"/>
              </a:rPr>
              <a:t>Effectiveness</a:t>
            </a:r>
            <a:endParaRPr lang="de-DE" dirty="0">
              <a:latin typeface="+mj-lt"/>
            </a:endParaRPr>
          </a:p>
        </p:txBody>
      </p:sp>
      <p:pic>
        <p:nvPicPr>
          <p:cNvPr id="9" name="Bild 8"/>
          <p:cNvPicPr>
            <a:picLocks noChangeAspect="1"/>
          </p:cNvPicPr>
          <p:nvPr/>
        </p:nvPicPr>
        <p:blipFill>
          <a:blip r:embed="rId2"/>
          <a:stretch>
            <a:fillRect/>
          </a:stretch>
        </p:blipFill>
        <p:spPr>
          <a:xfrm>
            <a:off x="153298" y="4699001"/>
            <a:ext cx="1655302" cy="444500"/>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de-DE" sz="1000" dirty="0">
                <a:solidFill>
                  <a:srgbClr val="FFFFFF"/>
                </a:solidFill>
              </a:rPr>
              <a:t>CANP Mali</a:t>
            </a:r>
          </a:p>
        </p:txBody>
      </p:sp>
      <p:sp>
        <p:nvSpPr>
          <p:cNvPr id="4" name="Rechteck 3"/>
          <p:cNvSpPr/>
          <p:nvPr/>
        </p:nvSpPr>
        <p:spPr>
          <a:xfrm>
            <a:off x="250990" y="785672"/>
            <a:ext cx="8482702" cy="1477328"/>
          </a:xfrm>
          <a:prstGeom prst="rect">
            <a:avLst/>
          </a:prstGeom>
        </p:spPr>
        <p:txBody>
          <a:bodyPr wrap="square">
            <a:spAutoFit/>
          </a:bodyPr>
          <a:lstStyle/>
          <a:p>
            <a:r>
              <a:rPr lang="en-AU" dirty="0" smtClean="0"/>
              <a:t>Support for joint research projects is seen by participants and organisers as a factor to strengthen and to develop the network. </a:t>
            </a:r>
          </a:p>
          <a:p>
            <a:endParaRPr lang="en-AU" dirty="0" smtClean="0"/>
          </a:p>
          <a:p>
            <a:r>
              <a:rPr lang="en-AU" dirty="0" smtClean="0"/>
              <a:t>While participants favoured </a:t>
            </a:r>
            <a:r>
              <a:rPr lang="en-AU" dirty="0" smtClean="0"/>
              <a:t>joint research projects as </a:t>
            </a:r>
            <a:r>
              <a:rPr lang="en-AU" dirty="0" smtClean="0"/>
              <a:t>a tool to strengthen the network, the organisers favoured first meetings and then joint research projects.</a:t>
            </a:r>
            <a:endParaRPr lang="en-AU" dirty="0"/>
          </a:p>
        </p:txBody>
      </p:sp>
      <p:pic>
        <p:nvPicPr>
          <p:cNvPr id="5" name="Bild 4"/>
          <p:cNvPicPr>
            <a:picLocks noChangeAspect="1"/>
          </p:cNvPicPr>
          <p:nvPr/>
        </p:nvPicPr>
        <p:blipFill>
          <a:blip r:embed="rId3"/>
          <a:stretch>
            <a:fillRect/>
          </a:stretch>
        </p:blipFill>
        <p:spPr>
          <a:xfrm>
            <a:off x="4825799" y="2476321"/>
            <a:ext cx="3980887" cy="2115218"/>
          </a:xfrm>
          <a:prstGeom prst="rect">
            <a:avLst/>
          </a:prstGeom>
        </p:spPr>
      </p:pic>
      <p:pic>
        <p:nvPicPr>
          <p:cNvPr id="6" name="Bild 5"/>
          <p:cNvPicPr>
            <a:picLocks noChangeAspect="1"/>
          </p:cNvPicPr>
          <p:nvPr/>
        </p:nvPicPr>
        <p:blipFill>
          <a:blip r:embed="rId4"/>
          <a:stretch>
            <a:fillRect/>
          </a:stretch>
        </p:blipFill>
        <p:spPr>
          <a:xfrm>
            <a:off x="213460" y="2539999"/>
            <a:ext cx="4288510" cy="2159002"/>
          </a:xfrm>
          <a:prstGeom prst="rect">
            <a:avLst/>
          </a:prstGeom>
        </p:spPr>
      </p:pic>
    </p:spTree>
    <p:extLst>
      <p:ext uri="{BB962C8B-B14F-4D97-AF65-F5344CB8AC3E}">
        <p14:creationId xmlns:p14="http://schemas.microsoft.com/office/powerpoint/2010/main" val="5395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
            </a:r>
            <a:br>
              <a:rPr lang="de-DE" dirty="0"/>
            </a:br>
            <a:r>
              <a:rPr lang="de-DE" dirty="0"/>
              <a:t/>
            </a:r>
            <a:br>
              <a:rPr lang="de-DE" dirty="0"/>
            </a:br>
            <a:r>
              <a:rPr lang="de-DE" b="0" dirty="0" smtClean="0">
                <a:latin typeface="Calibri"/>
                <a:cs typeface="Calibri"/>
              </a:rPr>
              <a:t>CANP </a:t>
            </a:r>
            <a:r>
              <a:rPr lang="de-DE" b="0" dirty="0" smtClean="0">
                <a:latin typeface="Calibri"/>
                <a:cs typeface="Calibri"/>
              </a:rPr>
              <a:t>Evaluation</a:t>
            </a:r>
            <a:endParaRPr lang="de-DE" b="0" dirty="0">
              <a:latin typeface="Calibri"/>
              <a:cs typeface="Calibri"/>
            </a:endParaRPr>
          </a:p>
        </p:txBody>
      </p:sp>
      <p:pic>
        <p:nvPicPr>
          <p:cNvPr id="6" name="Bild 5"/>
          <p:cNvPicPr>
            <a:picLocks noChangeAspect="1"/>
          </p:cNvPicPr>
          <p:nvPr/>
        </p:nvPicPr>
        <p:blipFill>
          <a:blip r:embed="rId2"/>
          <a:stretch>
            <a:fillRect/>
          </a:stretch>
        </p:blipFill>
        <p:spPr>
          <a:xfrm>
            <a:off x="127000" y="4551410"/>
            <a:ext cx="1738923" cy="592089"/>
          </a:xfrm>
          <a:prstGeom prst="rect">
            <a:avLst/>
          </a:prstGeom>
        </p:spPr>
      </p:pic>
      <p:sp>
        <p:nvSpPr>
          <p:cNvPr id="5" name="Rechteck 4"/>
          <p:cNvSpPr/>
          <p:nvPr/>
        </p:nvSpPr>
        <p:spPr>
          <a:xfrm>
            <a:off x="566615" y="857893"/>
            <a:ext cx="7502769" cy="3139321"/>
          </a:xfrm>
          <a:prstGeom prst="rect">
            <a:avLst/>
          </a:prstGeom>
        </p:spPr>
        <p:txBody>
          <a:bodyPr wrap="square">
            <a:spAutoFit/>
          </a:bodyPr>
          <a:lstStyle/>
          <a:p>
            <a:r>
              <a:rPr lang="en-AU" dirty="0" smtClean="0"/>
              <a:t>The Capacity and Network Project’ (CANP) started in 2010. </a:t>
            </a:r>
            <a:endParaRPr lang="en-AU" dirty="0"/>
          </a:p>
          <a:p>
            <a:endParaRPr lang="en-US" dirty="0" smtClean="0"/>
          </a:p>
          <a:p>
            <a:r>
              <a:rPr lang="en-US" dirty="0" smtClean="0"/>
              <a:t>Between </a:t>
            </a:r>
            <a:r>
              <a:rPr lang="en-US" dirty="0"/>
              <a:t>2011-</a:t>
            </a:r>
            <a:r>
              <a:rPr lang="en-US" dirty="0" smtClean="0"/>
              <a:t>2018 </a:t>
            </a:r>
            <a:r>
              <a:rPr lang="en-US" dirty="0"/>
              <a:t>five </a:t>
            </a:r>
            <a:r>
              <a:rPr lang="en-AU" dirty="0"/>
              <a:t>two-week </a:t>
            </a:r>
            <a:r>
              <a:rPr lang="en-US" dirty="0" smtClean="0"/>
              <a:t>CANP </a:t>
            </a:r>
            <a:r>
              <a:rPr lang="en-US" dirty="0"/>
              <a:t>Workshops and several follow up events have been held: a total of more than </a:t>
            </a:r>
            <a:r>
              <a:rPr lang="en-US" dirty="0" smtClean="0"/>
              <a:t>600 participants </a:t>
            </a:r>
            <a:r>
              <a:rPr lang="en-US" dirty="0"/>
              <a:t>from more than 25 developing countries in </a:t>
            </a:r>
            <a:r>
              <a:rPr lang="en-AU" dirty="0"/>
              <a:t>five developing regions in Africa, Asia and Latin America</a:t>
            </a:r>
            <a:r>
              <a:rPr lang="en-US" dirty="0" smtClean="0"/>
              <a:t>. </a:t>
            </a:r>
            <a:endParaRPr lang="en-AU" dirty="0" smtClean="0"/>
          </a:p>
          <a:p>
            <a:endParaRPr lang="en-AU" dirty="0" smtClean="0"/>
          </a:p>
          <a:p>
            <a:r>
              <a:rPr lang="en-AU" dirty="0" smtClean="0"/>
              <a:t>In 2015 the ICMI Executive Committee (EC) initiated the evaluation of CANP 1-5.  The evaluation aimed to provide input relevant to a decision by the ICMI</a:t>
            </a:r>
          </a:p>
          <a:p>
            <a:r>
              <a:rPr lang="en-AU" dirty="0" smtClean="0"/>
              <a:t>leadership regarding the future of the CANP programme series and further</a:t>
            </a:r>
          </a:p>
          <a:p>
            <a:r>
              <a:rPr lang="en-AU" dirty="0" smtClean="0"/>
              <a:t>support/activities/action for the five programmes, which are already running</a:t>
            </a:r>
            <a:r>
              <a:rPr lang="de-DE" dirty="0" smtClean="0"/>
              <a:t>.</a:t>
            </a:r>
            <a:endParaRPr lang="de-DE" dirty="0"/>
          </a:p>
        </p:txBody>
      </p:sp>
    </p:spTree>
    <p:extLst>
      <p:ext uri="{BB962C8B-B14F-4D97-AF65-F5344CB8AC3E}">
        <p14:creationId xmlns:p14="http://schemas.microsoft.com/office/powerpoint/2010/main" val="3105657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90" y="176571"/>
            <a:ext cx="8229600" cy="391272"/>
          </a:xfrm>
        </p:spPr>
        <p:txBody>
          <a:bodyPr>
            <a:normAutofit fontScale="90000"/>
          </a:bodyPr>
          <a:lstStyle/>
          <a:p>
            <a:r>
              <a:rPr lang="en-AU" dirty="0" smtClean="0">
                <a:latin typeface="+mj-lt"/>
              </a:rPr>
              <a:t>Recommendation: Research  </a:t>
            </a:r>
            <a:endParaRPr lang="de-DE" dirty="0">
              <a:latin typeface="+mj-lt"/>
            </a:endParaRPr>
          </a:p>
        </p:txBody>
      </p:sp>
      <p:pic>
        <p:nvPicPr>
          <p:cNvPr id="9" name="Bild 8"/>
          <p:cNvPicPr>
            <a:picLocks noChangeAspect="1"/>
          </p:cNvPicPr>
          <p:nvPr/>
        </p:nvPicPr>
        <p:blipFill>
          <a:blip r:embed="rId2"/>
          <a:stretch>
            <a:fillRect/>
          </a:stretch>
        </p:blipFill>
        <p:spPr>
          <a:xfrm>
            <a:off x="153298" y="4699001"/>
            <a:ext cx="1655302" cy="444500"/>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de-DE" sz="1000" dirty="0">
                <a:solidFill>
                  <a:srgbClr val="FFFFFF"/>
                </a:solidFill>
              </a:rPr>
              <a:t>CANP Mali</a:t>
            </a:r>
          </a:p>
        </p:txBody>
      </p:sp>
      <p:sp>
        <p:nvSpPr>
          <p:cNvPr id="4" name="Rechteck 3"/>
          <p:cNvSpPr/>
          <p:nvPr/>
        </p:nvSpPr>
        <p:spPr>
          <a:xfrm>
            <a:off x="250990" y="785672"/>
            <a:ext cx="8482702" cy="3334246"/>
          </a:xfrm>
          <a:prstGeom prst="rect">
            <a:avLst/>
          </a:prstGeom>
        </p:spPr>
        <p:txBody>
          <a:bodyPr wrap="square">
            <a:spAutoFit/>
          </a:bodyPr>
          <a:lstStyle/>
          <a:p>
            <a:pPr marL="285750" indent="-285750">
              <a:lnSpc>
                <a:spcPct val="120000"/>
              </a:lnSpc>
              <a:buFont typeface="Arial"/>
              <a:buChar char="•"/>
            </a:pPr>
            <a:r>
              <a:rPr lang="en-AU" sz="1600" dirty="0" smtClean="0"/>
              <a:t>ICMI could to identify complementary programmes to strengthen joint research cooperation (regionally and internationally) and involve the network members in joint research activities. </a:t>
            </a:r>
          </a:p>
          <a:p>
            <a:pPr marL="285750" indent="-285750">
              <a:lnSpc>
                <a:spcPct val="120000"/>
              </a:lnSpc>
              <a:buFont typeface="Arial"/>
              <a:buChar char="•"/>
            </a:pPr>
            <a:r>
              <a:rPr lang="en-AU" sz="1600" dirty="0"/>
              <a:t>B</a:t>
            </a:r>
            <a:r>
              <a:rPr lang="en-AU" sz="1600" dirty="0" smtClean="0"/>
              <a:t>asic funding for research in mathematics education in the context of development cooperation and options for a flexible approach could be discussed with the ICMI leadership &amp; the networks. </a:t>
            </a:r>
          </a:p>
          <a:p>
            <a:pPr marL="285750" indent="-285750">
              <a:lnSpc>
                <a:spcPct val="120000"/>
              </a:lnSpc>
              <a:buFont typeface="Arial"/>
              <a:buChar char="•"/>
            </a:pPr>
            <a:r>
              <a:rPr lang="en-AU" sz="1600" dirty="0" smtClean="0"/>
              <a:t>Possible programmes could be short time research sabbaticals for mathematics education (e.g. like the IMU CDC “Abel Visiting Scholar Program” but the targeting mathematics educators). </a:t>
            </a:r>
          </a:p>
          <a:p>
            <a:pPr marL="285750" indent="-285750">
              <a:lnSpc>
                <a:spcPct val="120000"/>
              </a:lnSpc>
              <a:buFont typeface="Arial"/>
              <a:buChar char="•"/>
            </a:pPr>
            <a:r>
              <a:rPr lang="en-AU" sz="1600" dirty="0" smtClean="0"/>
              <a:t>The participation of five CANP participants in the ICMI Study 23 Conference in Macao 2015 was seen as a very effective tool for them to get involved in research activities. This option/tool should be considered for further ICMI Studies and other ICMI research activities. </a:t>
            </a:r>
          </a:p>
          <a:p>
            <a:pPr marL="285750" indent="-285750">
              <a:lnSpc>
                <a:spcPct val="120000"/>
              </a:lnSpc>
              <a:buFont typeface="Arial"/>
              <a:buChar char="•"/>
            </a:pPr>
            <a:r>
              <a:rPr lang="en-AU" sz="1600" dirty="0" smtClean="0"/>
              <a:t>During the CANP Discussion Group it was also mentioned by one local organiser to consider launching regional research activities: e.g. an ICMI Regional Study.</a:t>
            </a:r>
            <a:endParaRPr lang="en-AU" sz="1600" dirty="0"/>
          </a:p>
        </p:txBody>
      </p:sp>
    </p:spTree>
    <p:extLst>
      <p:ext uri="{BB962C8B-B14F-4D97-AF65-F5344CB8AC3E}">
        <p14:creationId xmlns:p14="http://schemas.microsoft.com/office/powerpoint/2010/main" val="119162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90" y="176571"/>
            <a:ext cx="8229600" cy="391272"/>
          </a:xfrm>
        </p:spPr>
        <p:txBody>
          <a:bodyPr>
            <a:normAutofit fontScale="90000"/>
          </a:bodyPr>
          <a:lstStyle/>
          <a:p>
            <a:r>
              <a:rPr lang="en-AU" dirty="0" smtClean="0">
                <a:latin typeface="+mj-lt"/>
              </a:rPr>
              <a:t>Effectiveness: Further Recommendations</a:t>
            </a:r>
            <a:endParaRPr lang="de-DE" dirty="0">
              <a:latin typeface="+mj-lt"/>
            </a:endParaRPr>
          </a:p>
        </p:txBody>
      </p:sp>
      <p:pic>
        <p:nvPicPr>
          <p:cNvPr id="9" name="Bild 8"/>
          <p:cNvPicPr>
            <a:picLocks noChangeAspect="1"/>
          </p:cNvPicPr>
          <p:nvPr/>
        </p:nvPicPr>
        <p:blipFill>
          <a:blip r:embed="rId2"/>
          <a:stretch>
            <a:fillRect/>
          </a:stretch>
        </p:blipFill>
        <p:spPr>
          <a:xfrm>
            <a:off x="153298" y="4699001"/>
            <a:ext cx="1655302" cy="444500"/>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de-DE" sz="1000" dirty="0">
                <a:solidFill>
                  <a:srgbClr val="FFFFFF"/>
                </a:solidFill>
              </a:rPr>
              <a:t>CANP Mali</a:t>
            </a:r>
          </a:p>
        </p:txBody>
      </p:sp>
      <p:sp>
        <p:nvSpPr>
          <p:cNvPr id="4" name="Rechteck 3"/>
          <p:cNvSpPr/>
          <p:nvPr/>
        </p:nvSpPr>
        <p:spPr>
          <a:xfrm>
            <a:off x="250990" y="976923"/>
            <a:ext cx="8482702" cy="3046988"/>
          </a:xfrm>
          <a:prstGeom prst="rect">
            <a:avLst/>
          </a:prstGeom>
        </p:spPr>
        <p:txBody>
          <a:bodyPr wrap="square">
            <a:spAutoFit/>
          </a:bodyPr>
          <a:lstStyle/>
          <a:p>
            <a:pPr marL="285750" indent="-285750">
              <a:buFont typeface="Arial"/>
              <a:buChar char="•"/>
            </a:pPr>
            <a:r>
              <a:rPr lang="en-AU" sz="1600" dirty="0" smtClean="0"/>
              <a:t>Involving ICMI Representatives, ICMI Regional Conference organisers, ICMI Affiliated Study Groups and Organisations in the new networks and in CANP activities (for example through CANP meetings and activities during CMI Regional Conferences) could also be a useful tool to strengthen the five existing CANP regions, its networks and members. </a:t>
            </a:r>
          </a:p>
          <a:p>
            <a:pPr marL="285750" indent="-285750">
              <a:buFont typeface="Arial"/>
              <a:buChar char="•"/>
            </a:pPr>
            <a:r>
              <a:rPr lang="en-AU" sz="1600" dirty="0" smtClean="0"/>
              <a:t>The role of regional mathematics education organisations and in particular ICMI Affiliated Organisations like IACME should be considered. </a:t>
            </a:r>
          </a:p>
          <a:p>
            <a:pPr marL="285750" indent="-285750">
              <a:buFont typeface="Arial"/>
              <a:buChar char="•"/>
            </a:pPr>
            <a:r>
              <a:rPr lang="en-AU" sz="1600" dirty="0"/>
              <a:t>S</a:t>
            </a:r>
            <a:r>
              <a:rPr lang="en-AU" sz="1600" dirty="0" smtClean="0"/>
              <a:t>trengthen the cooperation between ICMI/CANP networks with existing cooperation partners and networks: establishing a closer connection between ICMI and IMU-CDC and connecting to existing mathematical bodies and organisations (for example AMMSI, AIMS and the African Mathematical Union in Africa). </a:t>
            </a:r>
          </a:p>
          <a:p>
            <a:pPr marL="285750" indent="-285750">
              <a:buFont typeface="Arial"/>
              <a:buChar char="•"/>
            </a:pPr>
            <a:r>
              <a:rPr lang="en-AU" sz="1600" dirty="0"/>
              <a:t>Strengthen l</a:t>
            </a:r>
            <a:r>
              <a:rPr lang="en-AU" sz="1600" dirty="0" smtClean="0"/>
              <a:t>inks between the newly established networks with institutions like UNESCO; JICA and local ICSU offices.</a:t>
            </a:r>
            <a:endParaRPr lang="en-AU" sz="1600" dirty="0"/>
          </a:p>
        </p:txBody>
      </p:sp>
    </p:spTree>
    <p:extLst>
      <p:ext uri="{BB962C8B-B14F-4D97-AF65-F5344CB8AC3E}">
        <p14:creationId xmlns:p14="http://schemas.microsoft.com/office/powerpoint/2010/main" val="2981545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90" y="176571"/>
            <a:ext cx="8229600" cy="391272"/>
          </a:xfrm>
        </p:spPr>
        <p:txBody>
          <a:bodyPr>
            <a:normAutofit fontScale="90000"/>
          </a:bodyPr>
          <a:lstStyle/>
          <a:p>
            <a:r>
              <a:rPr lang="en-AU" dirty="0" smtClean="0">
                <a:latin typeface="+mj-lt"/>
              </a:rPr>
              <a:t>Effectiveness: General Observation</a:t>
            </a:r>
            <a:endParaRPr lang="de-DE" dirty="0">
              <a:latin typeface="+mj-lt"/>
            </a:endParaRPr>
          </a:p>
        </p:txBody>
      </p:sp>
      <p:pic>
        <p:nvPicPr>
          <p:cNvPr id="9" name="Bild 8"/>
          <p:cNvPicPr>
            <a:picLocks noChangeAspect="1"/>
          </p:cNvPicPr>
          <p:nvPr/>
        </p:nvPicPr>
        <p:blipFill>
          <a:blip r:embed="rId2"/>
          <a:stretch>
            <a:fillRect/>
          </a:stretch>
        </p:blipFill>
        <p:spPr>
          <a:xfrm>
            <a:off x="153298" y="4699001"/>
            <a:ext cx="1655302" cy="444500"/>
          </a:xfrm>
          <a:prstGeom prst="rect">
            <a:avLst/>
          </a:prstGeom>
        </p:spPr>
      </p:pic>
      <p:sp>
        <p:nvSpPr>
          <p:cNvPr id="10" name="Rechteck 9"/>
          <p:cNvSpPr/>
          <p:nvPr/>
        </p:nvSpPr>
        <p:spPr>
          <a:xfrm>
            <a:off x="6084573" y="4034157"/>
            <a:ext cx="736099" cy="246221"/>
          </a:xfrm>
          <a:prstGeom prst="rect">
            <a:avLst/>
          </a:prstGeom>
        </p:spPr>
        <p:txBody>
          <a:bodyPr wrap="none">
            <a:spAutoFit/>
          </a:bodyPr>
          <a:lstStyle/>
          <a:p>
            <a:r>
              <a:rPr lang="de-DE" sz="1000" dirty="0">
                <a:solidFill>
                  <a:srgbClr val="FFFFFF"/>
                </a:solidFill>
              </a:rPr>
              <a:t>CANP Mali</a:t>
            </a:r>
          </a:p>
        </p:txBody>
      </p:sp>
      <p:sp>
        <p:nvSpPr>
          <p:cNvPr id="4" name="Rechteck 3"/>
          <p:cNvSpPr/>
          <p:nvPr/>
        </p:nvSpPr>
        <p:spPr>
          <a:xfrm>
            <a:off x="250990" y="976923"/>
            <a:ext cx="8482702" cy="3139321"/>
          </a:xfrm>
          <a:prstGeom prst="rect">
            <a:avLst/>
          </a:prstGeom>
        </p:spPr>
        <p:txBody>
          <a:bodyPr wrap="square">
            <a:spAutoFit/>
          </a:bodyPr>
          <a:lstStyle/>
          <a:p>
            <a:r>
              <a:rPr lang="en-AU" dirty="0" smtClean="0">
                <a:solidFill>
                  <a:srgbClr val="000090"/>
                </a:solidFill>
              </a:rPr>
              <a:t>The general observation regarding criteria ‘effectiveness’ that can be drawn from</a:t>
            </a:r>
          </a:p>
          <a:p>
            <a:r>
              <a:rPr lang="en-AU" dirty="0" smtClean="0">
                <a:solidFill>
                  <a:srgbClr val="000090"/>
                </a:solidFill>
              </a:rPr>
              <a:t>the survey answers and the answers in the discussions with participants and</a:t>
            </a:r>
          </a:p>
          <a:p>
            <a:r>
              <a:rPr lang="en-AU" dirty="0" smtClean="0">
                <a:solidFill>
                  <a:srgbClr val="000090"/>
                </a:solidFill>
              </a:rPr>
              <a:t>organisers is that the CANP workshops provided a platform for capacity and</a:t>
            </a:r>
          </a:p>
          <a:p>
            <a:r>
              <a:rPr lang="en-AU" dirty="0" smtClean="0">
                <a:solidFill>
                  <a:srgbClr val="000090"/>
                </a:solidFill>
              </a:rPr>
              <a:t>network building for participants and that CANP 1-5 has met the original aims</a:t>
            </a:r>
          </a:p>
          <a:p>
            <a:r>
              <a:rPr lang="en-AU" dirty="0" smtClean="0">
                <a:solidFill>
                  <a:srgbClr val="000090"/>
                </a:solidFill>
              </a:rPr>
              <a:t>and goals.</a:t>
            </a:r>
          </a:p>
          <a:p>
            <a:endParaRPr lang="en-AU" dirty="0" smtClean="0">
              <a:solidFill>
                <a:srgbClr val="000090"/>
              </a:solidFill>
            </a:endParaRPr>
          </a:p>
          <a:p>
            <a:r>
              <a:rPr lang="en-AU" dirty="0" smtClean="0">
                <a:solidFill>
                  <a:srgbClr val="000090"/>
                </a:solidFill>
              </a:rPr>
              <a:t>CANP 1-5 contributed to the growth of regional professional communities and has initiated a process to foster regional development in the field of mathematics education in the regions CANP took place.</a:t>
            </a:r>
          </a:p>
          <a:p>
            <a:endParaRPr lang="en-AU" dirty="0" smtClean="0"/>
          </a:p>
          <a:p>
            <a:endParaRPr lang="en-AU" dirty="0"/>
          </a:p>
        </p:txBody>
      </p:sp>
    </p:spTree>
    <p:extLst>
      <p:ext uri="{BB962C8B-B14F-4D97-AF65-F5344CB8AC3E}">
        <p14:creationId xmlns:p14="http://schemas.microsoft.com/office/powerpoint/2010/main" val="4166729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mj-lt"/>
              </a:rPr>
              <a:t>Efficiency</a:t>
            </a:r>
            <a:endParaRPr lang="de-DE" dirty="0">
              <a:latin typeface="+mj-lt"/>
            </a:endParaRPr>
          </a:p>
        </p:txBody>
      </p:sp>
      <p:sp>
        <p:nvSpPr>
          <p:cNvPr id="3" name="Textfeld 2"/>
          <p:cNvSpPr txBox="1"/>
          <p:nvPr/>
        </p:nvSpPr>
        <p:spPr>
          <a:xfrm>
            <a:off x="693615" y="1025769"/>
            <a:ext cx="6957228" cy="400110"/>
          </a:xfrm>
          <a:prstGeom prst="rect">
            <a:avLst/>
          </a:prstGeom>
          <a:noFill/>
        </p:spPr>
        <p:txBody>
          <a:bodyPr wrap="none" rtlCol="0">
            <a:spAutoFit/>
          </a:bodyPr>
          <a:lstStyle/>
          <a:p>
            <a:r>
              <a:rPr lang="en-US" sz="2000" dirty="0" smtClean="0"/>
              <a:t> </a:t>
            </a:r>
            <a:r>
              <a:rPr lang="en-AU" sz="2000" dirty="0"/>
              <a:t>Can the costs of CANP 1-5 be justified by the results? (Efficiency)</a:t>
            </a:r>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pic>
        <p:nvPicPr>
          <p:cNvPr id="6" name="Bild 5"/>
          <p:cNvPicPr>
            <a:picLocks noChangeAspect="1"/>
          </p:cNvPicPr>
          <p:nvPr/>
        </p:nvPicPr>
        <p:blipFill>
          <a:blip r:embed="rId3"/>
          <a:stretch>
            <a:fillRect/>
          </a:stretch>
        </p:blipFill>
        <p:spPr>
          <a:xfrm>
            <a:off x="1758461" y="1700868"/>
            <a:ext cx="4816231" cy="2310285"/>
          </a:xfrm>
          <a:prstGeom prst="rect">
            <a:avLst/>
          </a:prstGeom>
        </p:spPr>
      </p:pic>
      <p:sp>
        <p:nvSpPr>
          <p:cNvPr id="7" name="Textfeld 6"/>
          <p:cNvSpPr txBox="1"/>
          <p:nvPr/>
        </p:nvSpPr>
        <p:spPr>
          <a:xfrm>
            <a:off x="4759660" y="4147922"/>
            <a:ext cx="1036386" cy="246221"/>
          </a:xfrm>
          <a:prstGeom prst="rect">
            <a:avLst/>
          </a:prstGeom>
          <a:noFill/>
        </p:spPr>
        <p:txBody>
          <a:bodyPr wrap="none" rtlCol="0">
            <a:spAutoFit/>
          </a:bodyPr>
          <a:lstStyle/>
          <a:p>
            <a:r>
              <a:rPr lang="de-DE" sz="1000" dirty="0" smtClean="0">
                <a:solidFill>
                  <a:srgbClr val="FFFFFF"/>
                </a:solidFill>
              </a:rPr>
              <a:t>CANP Peru 2016</a:t>
            </a:r>
            <a:endParaRPr lang="de-DE" sz="1000" dirty="0">
              <a:solidFill>
                <a:srgbClr val="FFFFFF"/>
              </a:solidFill>
            </a:endParaRPr>
          </a:p>
        </p:txBody>
      </p:sp>
    </p:spTree>
    <p:extLst>
      <p:ext uri="{BB962C8B-B14F-4D97-AF65-F5344CB8AC3E}">
        <p14:creationId xmlns:p14="http://schemas.microsoft.com/office/powerpoint/2010/main" val="1243453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mj-lt"/>
              </a:rPr>
              <a:t>Efficiency</a:t>
            </a:r>
            <a:endParaRPr lang="de-DE" dirty="0">
              <a:latin typeface="+mj-lt"/>
            </a:endParaRPr>
          </a:p>
        </p:txBody>
      </p:sp>
      <p:sp>
        <p:nvSpPr>
          <p:cNvPr id="3" name="Textfeld 2"/>
          <p:cNvSpPr txBox="1"/>
          <p:nvPr/>
        </p:nvSpPr>
        <p:spPr>
          <a:xfrm>
            <a:off x="214923" y="840154"/>
            <a:ext cx="8606693" cy="1569660"/>
          </a:xfrm>
          <a:prstGeom prst="rect">
            <a:avLst/>
          </a:prstGeom>
          <a:noFill/>
        </p:spPr>
        <p:txBody>
          <a:bodyPr wrap="square" rtlCol="0">
            <a:spAutoFit/>
          </a:bodyPr>
          <a:lstStyle/>
          <a:p>
            <a:r>
              <a:rPr lang="en-AU" sz="1600" dirty="0" smtClean="0"/>
              <a:t>The assessment of cost/benefit ratio focused on the cost for ICMI and the funds ICMI received directly from donors for CANP for the two-week CANP workshop and the first follow up event after 1-2 years. Locally fundraised support and paid costs had no impact on the ICMI budget. </a:t>
            </a:r>
          </a:p>
          <a:p>
            <a:endParaRPr lang="en-AU" sz="1600" dirty="0" smtClean="0"/>
          </a:p>
          <a:p>
            <a:r>
              <a:rPr lang="en-AU" sz="1600" dirty="0" smtClean="0"/>
              <a:t>On average the total cost per CANP 1-5 two-week workshop with 40 full-time participants and one follow up meeting with fewer participants including local funds was between €40.000 - €80.000. </a:t>
            </a:r>
            <a:endParaRPr lang="en-AU" sz="1600" dirty="0"/>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sp>
        <p:nvSpPr>
          <p:cNvPr id="7" name="Textfeld 6"/>
          <p:cNvSpPr txBox="1"/>
          <p:nvPr/>
        </p:nvSpPr>
        <p:spPr>
          <a:xfrm>
            <a:off x="4759660" y="4147922"/>
            <a:ext cx="1036386" cy="246221"/>
          </a:xfrm>
          <a:prstGeom prst="rect">
            <a:avLst/>
          </a:prstGeom>
          <a:noFill/>
        </p:spPr>
        <p:txBody>
          <a:bodyPr wrap="none" rtlCol="0">
            <a:spAutoFit/>
          </a:bodyPr>
          <a:lstStyle/>
          <a:p>
            <a:r>
              <a:rPr lang="de-DE" sz="1000" dirty="0" smtClean="0">
                <a:solidFill>
                  <a:srgbClr val="FFFFFF"/>
                </a:solidFill>
              </a:rPr>
              <a:t>CANP Peru 2016</a:t>
            </a:r>
            <a:endParaRPr lang="de-DE" sz="1000" dirty="0">
              <a:solidFill>
                <a:srgbClr val="FFFFFF"/>
              </a:solidFill>
            </a:endParaRPr>
          </a:p>
        </p:txBody>
      </p:sp>
      <p:pic>
        <p:nvPicPr>
          <p:cNvPr id="5" name="Bild 4"/>
          <p:cNvPicPr>
            <a:picLocks noChangeAspect="1"/>
          </p:cNvPicPr>
          <p:nvPr/>
        </p:nvPicPr>
        <p:blipFill>
          <a:blip r:embed="rId3"/>
          <a:stretch>
            <a:fillRect/>
          </a:stretch>
        </p:blipFill>
        <p:spPr>
          <a:xfrm>
            <a:off x="1858232" y="2540000"/>
            <a:ext cx="5635427" cy="1854143"/>
          </a:xfrm>
          <a:prstGeom prst="rect">
            <a:avLst/>
          </a:prstGeom>
        </p:spPr>
      </p:pic>
    </p:spTree>
    <p:extLst>
      <p:ext uri="{BB962C8B-B14F-4D97-AF65-F5344CB8AC3E}">
        <p14:creationId xmlns:p14="http://schemas.microsoft.com/office/powerpoint/2010/main" val="3387153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mj-lt"/>
              </a:rPr>
              <a:t>Efficiency</a:t>
            </a:r>
            <a:endParaRPr lang="de-DE" dirty="0">
              <a:latin typeface="+mj-lt"/>
            </a:endParaRPr>
          </a:p>
        </p:txBody>
      </p:sp>
      <p:sp>
        <p:nvSpPr>
          <p:cNvPr id="3" name="Textfeld 2"/>
          <p:cNvSpPr txBox="1"/>
          <p:nvPr/>
        </p:nvSpPr>
        <p:spPr>
          <a:xfrm>
            <a:off x="214923" y="724653"/>
            <a:ext cx="4744915" cy="3539430"/>
          </a:xfrm>
          <a:prstGeom prst="rect">
            <a:avLst/>
          </a:prstGeom>
          <a:noFill/>
        </p:spPr>
        <p:txBody>
          <a:bodyPr wrap="square" rtlCol="0">
            <a:spAutoFit/>
          </a:bodyPr>
          <a:lstStyle/>
          <a:p>
            <a:r>
              <a:rPr lang="en-AU" sz="1600" dirty="0" smtClean="0"/>
              <a:t>ICMI and the local organisers were very successful in raising local, regional and international funds and of the CANP costs where covered by external funds and grants and ICMI spent from its annual budget about €36.000 for all five (!) CANPs initial two-week workshop and the first follow up meeting. </a:t>
            </a:r>
          </a:p>
          <a:p>
            <a:endParaRPr lang="en-AU" sz="1600" dirty="0" smtClean="0"/>
          </a:p>
          <a:p>
            <a:r>
              <a:rPr lang="en-AU" sz="1600" dirty="0" smtClean="0"/>
              <a:t>The cost for ICMI was approx. €180 per CANP 1-5 participant of the first initial two-week workshop and the follow up activity. The total cost per participant including regional &amp; local funding) for the first initial two-week workshop was approx. €800 (for local participants) – €2000 (for regional participants) very low</a:t>
            </a:r>
            <a:r>
              <a:rPr lang="de-DE" sz="1600" dirty="0" smtClean="0"/>
              <a:t>.</a:t>
            </a:r>
            <a:endParaRPr lang="en-AU" sz="1600" dirty="0"/>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sp>
        <p:nvSpPr>
          <p:cNvPr id="7" name="Textfeld 6"/>
          <p:cNvSpPr txBox="1"/>
          <p:nvPr/>
        </p:nvSpPr>
        <p:spPr>
          <a:xfrm>
            <a:off x="4759660" y="4147922"/>
            <a:ext cx="1036386" cy="246221"/>
          </a:xfrm>
          <a:prstGeom prst="rect">
            <a:avLst/>
          </a:prstGeom>
          <a:noFill/>
        </p:spPr>
        <p:txBody>
          <a:bodyPr wrap="none" rtlCol="0">
            <a:spAutoFit/>
          </a:bodyPr>
          <a:lstStyle/>
          <a:p>
            <a:r>
              <a:rPr lang="de-DE" sz="1000" dirty="0" smtClean="0">
                <a:solidFill>
                  <a:srgbClr val="FFFFFF"/>
                </a:solidFill>
              </a:rPr>
              <a:t>CANP Peru 2016</a:t>
            </a:r>
            <a:endParaRPr lang="de-DE" sz="1000" dirty="0">
              <a:solidFill>
                <a:srgbClr val="FFFFFF"/>
              </a:solidFill>
            </a:endParaRPr>
          </a:p>
        </p:txBody>
      </p:sp>
      <p:pic>
        <p:nvPicPr>
          <p:cNvPr id="8" name="Bild 7"/>
          <p:cNvPicPr>
            <a:picLocks noChangeAspect="1"/>
          </p:cNvPicPr>
          <p:nvPr/>
        </p:nvPicPr>
        <p:blipFill>
          <a:blip r:embed="rId3"/>
          <a:stretch>
            <a:fillRect/>
          </a:stretch>
        </p:blipFill>
        <p:spPr>
          <a:xfrm>
            <a:off x="4959838" y="333381"/>
            <a:ext cx="3939931" cy="4685323"/>
          </a:xfrm>
          <a:prstGeom prst="rect">
            <a:avLst/>
          </a:prstGeom>
        </p:spPr>
      </p:pic>
    </p:spTree>
    <p:extLst>
      <p:ext uri="{BB962C8B-B14F-4D97-AF65-F5344CB8AC3E}">
        <p14:creationId xmlns:p14="http://schemas.microsoft.com/office/powerpoint/2010/main" val="1434753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mj-lt"/>
              </a:rPr>
              <a:t>Efficiency</a:t>
            </a:r>
            <a:endParaRPr lang="de-DE" dirty="0">
              <a:latin typeface="+mj-lt"/>
            </a:endParaRPr>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sp>
        <p:nvSpPr>
          <p:cNvPr id="7" name="Textfeld 6"/>
          <p:cNvSpPr txBox="1"/>
          <p:nvPr/>
        </p:nvSpPr>
        <p:spPr>
          <a:xfrm>
            <a:off x="4759660" y="4147922"/>
            <a:ext cx="1036386" cy="246221"/>
          </a:xfrm>
          <a:prstGeom prst="rect">
            <a:avLst/>
          </a:prstGeom>
          <a:noFill/>
        </p:spPr>
        <p:txBody>
          <a:bodyPr wrap="none" rtlCol="0">
            <a:spAutoFit/>
          </a:bodyPr>
          <a:lstStyle/>
          <a:p>
            <a:r>
              <a:rPr lang="de-DE" sz="1000" dirty="0" smtClean="0">
                <a:solidFill>
                  <a:srgbClr val="FFFFFF"/>
                </a:solidFill>
              </a:rPr>
              <a:t>CANP Peru 2016</a:t>
            </a:r>
            <a:endParaRPr lang="de-DE" sz="1000" dirty="0">
              <a:solidFill>
                <a:srgbClr val="FFFFFF"/>
              </a:solidFill>
            </a:endParaRPr>
          </a:p>
        </p:txBody>
      </p:sp>
      <p:sp>
        <p:nvSpPr>
          <p:cNvPr id="6" name="Rechteck 5"/>
          <p:cNvSpPr/>
          <p:nvPr/>
        </p:nvSpPr>
        <p:spPr>
          <a:xfrm>
            <a:off x="224693" y="724653"/>
            <a:ext cx="8762999" cy="3970318"/>
          </a:xfrm>
          <a:prstGeom prst="rect">
            <a:avLst/>
          </a:prstGeom>
        </p:spPr>
        <p:txBody>
          <a:bodyPr wrap="square">
            <a:spAutoFit/>
          </a:bodyPr>
          <a:lstStyle/>
          <a:p>
            <a:r>
              <a:rPr lang="en-AU" dirty="0" smtClean="0"/>
              <a:t>Almost all local administrative cost was covered from other sources (e.g. the local universities, employers) and/ or the work was done during free time of those individuals. </a:t>
            </a:r>
          </a:p>
          <a:p>
            <a:r>
              <a:rPr lang="en-AU" dirty="0" smtClean="0"/>
              <a:t>On average only €1.000 was spent from ICMI funds for administration per CANP workshop. </a:t>
            </a:r>
          </a:p>
          <a:p>
            <a:endParaRPr lang="en-AU" dirty="0" smtClean="0"/>
          </a:p>
          <a:p>
            <a:r>
              <a:rPr lang="en-AU" dirty="0" smtClean="0"/>
              <a:t>All five CANPs were organized on a very high level. The survey and reports show that the organisers were very highly motivated and dedicated many (voluntary) hours into CANP. None of them received (as far as it could be assessed) any direct honorarium for their time</a:t>
            </a:r>
          </a:p>
          <a:p>
            <a:r>
              <a:rPr lang="en-AU" dirty="0" smtClean="0"/>
              <a:t>and efforts spent on CANP. </a:t>
            </a:r>
          </a:p>
          <a:p>
            <a:endParaRPr lang="en-AU" dirty="0" smtClean="0"/>
          </a:p>
          <a:p>
            <a:r>
              <a:rPr lang="en-AU" dirty="0" smtClean="0"/>
              <a:t>The administrative workload is very high for each CAN. No CANP could have happened without the extraordinary work by many people who have put in countless hours to make each CANP a success. </a:t>
            </a:r>
          </a:p>
          <a:p>
            <a:r>
              <a:rPr lang="en-AU" dirty="0" smtClean="0"/>
              <a:t>It must be considered for each new CANP programme that a pool of local volunteers have to be available to manage all logistical, administrative and scientific duties.</a:t>
            </a:r>
            <a:endParaRPr lang="en-AU" dirty="0"/>
          </a:p>
        </p:txBody>
      </p:sp>
    </p:spTree>
    <p:extLst>
      <p:ext uri="{BB962C8B-B14F-4D97-AF65-F5344CB8AC3E}">
        <p14:creationId xmlns:p14="http://schemas.microsoft.com/office/powerpoint/2010/main" val="3414554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sv-SE" dirty="0" err="1" smtClean="0">
                <a:latin typeface="+mj-lt"/>
              </a:rPr>
              <a:t>Efficiency</a:t>
            </a:r>
            <a:r>
              <a:rPr lang="sv-SE" dirty="0" smtClean="0">
                <a:latin typeface="+mj-lt"/>
              </a:rPr>
              <a:t>: </a:t>
            </a:r>
            <a:r>
              <a:rPr lang="sv-SE" dirty="0" err="1" smtClean="0">
                <a:latin typeface="+mj-lt"/>
              </a:rPr>
              <a:t>Recommendation</a:t>
            </a:r>
            <a:endParaRPr lang="sv-SE" dirty="0">
              <a:latin typeface="+mj-lt"/>
            </a:endParaRPr>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sp>
        <p:nvSpPr>
          <p:cNvPr id="7" name="Textfeld 6"/>
          <p:cNvSpPr txBox="1"/>
          <p:nvPr/>
        </p:nvSpPr>
        <p:spPr>
          <a:xfrm>
            <a:off x="4759660" y="4147922"/>
            <a:ext cx="1036386" cy="246221"/>
          </a:xfrm>
          <a:prstGeom prst="rect">
            <a:avLst/>
          </a:prstGeom>
          <a:noFill/>
        </p:spPr>
        <p:txBody>
          <a:bodyPr wrap="none" rtlCol="0">
            <a:spAutoFit/>
          </a:bodyPr>
          <a:lstStyle/>
          <a:p>
            <a:r>
              <a:rPr lang="de-DE" sz="1000" dirty="0" smtClean="0">
                <a:solidFill>
                  <a:srgbClr val="FFFFFF"/>
                </a:solidFill>
              </a:rPr>
              <a:t>CANP Peru 2016</a:t>
            </a:r>
            <a:endParaRPr lang="de-DE" sz="1000" dirty="0">
              <a:solidFill>
                <a:srgbClr val="FFFFFF"/>
              </a:solidFill>
            </a:endParaRPr>
          </a:p>
        </p:txBody>
      </p:sp>
      <p:sp>
        <p:nvSpPr>
          <p:cNvPr id="6" name="Rechteck 5"/>
          <p:cNvSpPr/>
          <p:nvPr/>
        </p:nvSpPr>
        <p:spPr>
          <a:xfrm>
            <a:off x="224693" y="724653"/>
            <a:ext cx="8762999" cy="369332"/>
          </a:xfrm>
          <a:prstGeom prst="rect">
            <a:avLst/>
          </a:prstGeom>
        </p:spPr>
        <p:txBody>
          <a:bodyPr wrap="square">
            <a:spAutoFit/>
          </a:bodyPr>
          <a:lstStyle/>
          <a:p>
            <a:endParaRPr lang="de-DE" dirty="0"/>
          </a:p>
        </p:txBody>
      </p:sp>
      <p:sp>
        <p:nvSpPr>
          <p:cNvPr id="3" name="Rechteck 2"/>
          <p:cNvSpPr/>
          <p:nvPr/>
        </p:nvSpPr>
        <p:spPr>
          <a:xfrm>
            <a:off x="224693" y="950901"/>
            <a:ext cx="8762999" cy="3139321"/>
          </a:xfrm>
          <a:prstGeom prst="rect">
            <a:avLst/>
          </a:prstGeom>
        </p:spPr>
        <p:txBody>
          <a:bodyPr wrap="square">
            <a:spAutoFit/>
          </a:bodyPr>
          <a:lstStyle/>
          <a:p>
            <a:r>
              <a:rPr lang="en-AU" dirty="0" smtClean="0"/>
              <a:t>It could be considered for future CANPS to involve the national contact people in the development of the scientific programme. This would allow more input regarding the direct needs of the participants. This was also requested in the surveys. </a:t>
            </a:r>
          </a:p>
          <a:p>
            <a:endParaRPr lang="en-AU" dirty="0" smtClean="0"/>
          </a:p>
          <a:p>
            <a:r>
              <a:rPr lang="en-AU" dirty="0" smtClean="0"/>
              <a:t>Another issue is the agreement with the local organisers and ICMI: ICMI could consider developing a set of CANP guidelines and/or policies of the role of the local organisers and local chair including issues like scientific programme, fundraising, amount of support from ICMI, selection of participants, reports etc. to avoid misunderstanding.</a:t>
            </a:r>
          </a:p>
          <a:p>
            <a:endParaRPr lang="en-AU" dirty="0" smtClean="0"/>
          </a:p>
          <a:p>
            <a:r>
              <a:rPr lang="en-AU" dirty="0" smtClean="0"/>
              <a:t>This should be part of an agreement between ICMI and the Local Chair/host institution. It could be quite basic and be modelled on the contract with ICME organisers.</a:t>
            </a:r>
            <a:endParaRPr lang="en-AU" dirty="0"/>
          </a:p>
        </p:txBody>
      </p:sp>
    </p:spTree>
    <p:extLst>
      <p:ext uri="{BB962C8B-B14F-4D97-AF65-F5344CB8AC3E}">
        <p14:creationId xmlns:p14="http://schemas.microsoft.com/office/powerpoint/2010/main" val="1527885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AU" dirty="0" smtClean="0">
                <a:latin typeface="+mj-lt"/>
              </a:rPr>
              <a:t>Efficiency: General Assessment</a:t>
            </a:r>
            <a:endParaRPr lang="en-AU" dirty="0">
              <a:latin typeface="+mj-lt"/>
            </a:endParaRPr>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sp>
        <p:nvSpPr>
          <p:cNvPr id="7" name="Textfeld 6"/>
          <p:cNvSpPr txBox="1"/>
          <p:nvPr/>
        </p:nvSpPr>
        <p:spPr>
          <a:xfrm>
            <a:off x="4759660" y="4147922"/>
            <a:ext cx="1036386" cy="246221"/>
          </a:xfrm>
          <a:prstGeom prst="rect">
            <a:avLst/>
          </a:prstGeom>
          <a:noFill/>
        </p:spPr>
        <p:txBody>
          <a:bodyPr wrap="none" rtlCol="0">
            <a:spAutoFit/>
          </a:bodyPr>
          <a:lstStyle/>
          <a:p>
            <a:r>
              <a:rPr lang="en-AU" sz="1000" smtClean="0">
                <a:solidFill>
                  <a:srgbClr val="FFFFFF"/>
                </a:solidFill>
              </a:rPr>
              <a:t>CANP Peru 2016</a:t>
            </a:r>
            <a:endParaRPr lang="en-AU" sz="1000">
              <a:solidFill>
                <a:srgbClr val="FFFFFF"/>
              </a:solidFill>
            </a:endParaRPr>
          </a:p>
        </p:txBody>
      </p:sp>
      <p:sp>
        <p:nvSpPr>
          <p:cNvPr id="6" name="Rechteck 5"/>
          <p:cNvSpPr/>
          <p:nvPr/>
        </p:nvSpPr>
        <p:spPr>
          <a:xfrm>
            <a:off x="224693" y="724653"/>
            <a:ext cx="8762999" cy="369332"/>
          </a:xfrm>
          <a:prstGeom prst="rect">
            <a:avLst/>
          </a:prstGeom>
        </p:spPr>
        <p:txBody>
          <a:bodyPr wrap="square">
            <a:spAutoFit/>
          </a:bodyPr>
          <a:lstStyle/>
          <a:p>
            <a:endParaRPr lang="en-AU"/>
          </a:p>
        </p:txBody>
      </p:sp>
      <p:sp>
        <p:nvSpPr>
          <p:cNvPr id="3" name="Rechteck 2"/>
          <p:cNvSpPr/>
          <p:nvPr/>
        </p:nvSpPr>
        <p:spPr>
          <a:xfrm>
            <a:off x="224693" y="950901"/>
            <a:ext cx="8120043" cy="1631216"/>
          </a:xfrm>
          <a:prstGeom prst="rect">
            <a:avLst/>
          </a:prstGeom>
        </p:spPr>
        <p:txBody>
          <a:bodyPr wrap="square">
            <a:spAutoFit/>
          </a:bodyPr>
          <a:lstStyle/>
          <a:p>
            <a:r>
              <a:rPr lang="en-AU" sz="2000" smtClean="0">
                <a:solidFill>
                  <a:srgbClr val="000090"/>
                </a:solidFill>
              </a:rPr>
              <a:t>The general assessment regarding ‘efficiency’ of CANP 1-5 can be rated as very</a:t>
            </a:r>
            <a:r>
              <a:rPr lang="en-AU" sz="2000" smtClean="0">
                <a:solidFill>
                  <a:srgbClr val="000090"/>
                </a:solidFill>
              </a:rPr>
              <a:t> </a:t>
            </a:r>
            <a:r>
              <a:rPr lang="en-AU" sz="2000" smtClean="0">
                <a:solidFill>
                  <a:srgbClr val="000090"/>
                </a:solidFill>
              </a:rPr>
              <a:t>good. </a:t>
            </a:r>
          </a:p>
          <a:p>
            <a:r>
              <a:rPr lang="en-AU" sz="2000" smtClean="0">
                <a:solidFill>
                  <a:srgbClr val="000090"/>
                </a:solidFill>
              </a:rPr>
              <a:t>Due to fundraising the cost for ICMI remained very low.</a:t>
            </a:r>
          </a:p>
          <a:p>
            <a:r>
              <a:rPr lang="en-AU" sz="2000" smtClean="0">
                <a:solidFill>
                  <a:srgbClr val="000090"/>
                </a:solidFill>
              </a:rPr>
              <a:t>The administrative workload was quite high for all stakeholders and has to be considered when</a:t>
            </a:r>
            <a:r>
              <a:rPr lang="en-AU" sz="2000" smtClean="0">
                <a:solidFill>
                  <a:srgbClr val="000090"/>
                </a:solidFill>
              </a:rPr>
              <a:t> </a:t>
            </a:r>
            <a:r>
              <a:rPr lang="en-AU" sz="2000" smtClean="0">
                <a:solidFill>
                  <a:srgbClr val="000090"/>
                </a:solidFill>
              </a:rPr>
              <a:t>planning new CANP Programmes and activities.</a:t>
            </a:r>
            <a:endParaRPr lang="en-AU" sz="2000">
              <a:solidFill>
                <a:srgbClr val="000090"/>
              </a:solidFill>
            </a:endParaRPr>
          </a:p>
        </p:txBody>
      </p:sp>
    </p:spTree>
    <p:extLst>
      <p:ext uri="{BB962C8B-B14F-4D97-AF65-F5344CB8AC3E}">
        <p14:creationId xmlns:p14="http://schemas.microsoft.com/office/powerpoint/2010/main" val="3668649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1800" dirty="0" smtClean="0">
                <a:latin typeface="+mn-lt"/>
              </a:rPr>
              <a:t>Impact</a:t>
            </a:r>
            <a:endParaRPr sz="1800" dirty="0">
              <a:latin typeface="+mn-lt"/>
            </a:endParaRPr>
          </a:p>
        </p:txBody>
      </p:sp>
      <p:sp>
        <p:nvSpPr>
          <p:cNvPr id="6" name="Textfeld 5"/>
          <p:cNvSpPr txBox="1"/>
          <p:nvPr/>
        </p:nvSpPr>
        <p:spPr>
          <a:xfrm>
            <a:off x="410307" y="1105877"/>
            <a:ext cx="8421077" cy="1384995"/>
          </a:xfrm>
          <a:prstGeom prst="rect">
            <a:avLst/>
          </a:prstGeom>
          <a:noFill/>
        </p:spPr>
        <p:txBody>
          <a:bodyPr wrap="square" rtlCol="0">
            <a:spAutoFit/>
          </a:bodyPr>
          <a:lstStyle/>
          <a:p>
            <a:r>
              <a:rPr lang="en-AU" sz="2800" dirty="0"/>
              <a:t>What are the overall results of CANP 1-5 (2010-2015)? (Impact)</a:t>
            </a:r>
          </a:p>
          <a:p>
            <a:endParaRPr lang="en-AU" sz="2800" dirty="0"/>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pic>
        <p:nvPicPr>
          <p:cNvPr id="3" name="Bild 2"/>
          <p:cNvPicPr>
            <a:picLocks noChangeAspect="1"/>
          </p:cNvPicPr>
          <p:nvPr/>
        </p:nvPicPr>
        <p:blipFill>
          <a:blip r:embed="rId3"/>
          <a:stretch>
            <a:fillRect/>
          </a:stretch>
        </p:blipFill>
        <p:spPr>
          <a:xfrm>
            <a:off x="654538" y="2201593"/>
            <a:ext cx="2782277" cy="2086708"/>
          </a:xfrm>
          <a:prstGeom prst="rect">
            <a:avLst/>
          </a:prstGeom>
        </p:spPr>
      </p:pic>
      <p:pic>
        <p:nvPicPr>
          <p:cNvPr id="5" name="Bild 4"/>
          <p:cNvPicPr>
            <a:picLocks noChangeAspect="1"/>
          </p:cNvPicPr>
          <p:nvPr/>
        </p:nvPicPr>
        <p:blipFill>
          <a:blip r:embed="rId4"/>
          <a:stretch>
            <a:fillRect/>
          </a:stretch>
        </p:blipFill>
        <p:spPr>
          <a:xfrm>
            <a:off x="4103078" y="2201593"/>
            <a:ext cx="2891691" cy="2168769"/>
          </a:xfrm>
          <a:prstGeom prst="rect">
            <a:avLst/>
          </a:prstGeom>
        </p:spPr>
      </p:pic>
      <p:sp>
        <p:nvSpPr>
          <p:cNvPr id="8" name="Textfeld 7"/>
          <p:cNvSpPr txBox="1"/>
          <p:nvPr/>
        </p:nvSpPr>
        <p:spPr>
          <a:xfrm>
            <a:off x="654538" y="3918969"/>
            <a:ext cx="2101882" cy="276999"/>
          </a:xfrm>
          <a:prstGeom prst="rect">
            <a:avLst/>
          </a:prstGeom>
          <a:noFill/>
        </p:spPr>
        <p:txBody>
          <a:bodyPr wrap="none" rtlCol="0">
            <a:spAutoFit/>
          </a:bodyPr>
          <a:lstStyle/>
          <a:p>
            <a:r>
              <a:rPr lang="de-DE" sz="1200" dirty="0" smtClean="0">
                <a:solidFill>
                  <a:schemeClr val="bg1"/>
                </a:solidFill>
              </a:rPr>
              <a:t>CANP Costa Rica </a:t>
            </a:r>
            <a:r>
              <a:rPr lang="de-DE" sz="1200" dirty="0" err="1" smtClean="0">
                <a:solidFill>
                  <a:schemeClr val="bg1"/>
                </a:solidFill>
              </a:rPr>
              <a:t>and</a:t>
            </a:r>
            <a:r>
              <a:rPr lang="de-DE" sz="1200" dirty="0" smtClean="0">
                <a:solidFill>
                  <a:schemeClr val="bg1"/>
                </a:solidFill>
              </a:rPr>
              <a:t> </a:t>
            </a:r>
            <a:r>
              <a:rPr lang="de-DE" sz="1200" dirty="0" err="1" smtClean="0">
                <a:solidFill>
                  <a:schemeClr val="bg1"/>
                </a:solidFill>
              </a:rPr>
              <a:t>follow</a:t>
            </a:r>
            <a:r>
              <a:rPr lang="de-DE" sz="1200" dirty="0" smtClean="0">
                <a:solidFill>
                  <a:schemeClr val="bg1"/>
                </a:solidFill>
              </a:rPr>
              <a:t> </a:t>
            </a:r>
            <a:r>
              <a:rPr lang="de-DE" sz="1200" dirty="0" err="1" smtClean="0">
                <a:solidFill>
                  <a:schemeClr val="bg1"/>
                </a:solidFill>
              </a:rPr>
              <a:t>up</a:t>
            </a:r>
            <a:endParaRPr lang="de-DE" sz="1200" dirty="0">
              <a:solidFill>
                <a:schemeClr val="bg1"/>
              </a:solidFill>
            </a:endParaRPr>
          </a:p>
        </p:txBody>
      </p:sp>
    </p:spTree>
    <p:extLst>
      <p:ext uri="{BB962C8B-B14F-4D97-AF65-F5344CB8AC3E}">
        <p14:creationId xmlns:p14="http://schemas.microsoft.com/office/powerpoint/2010/main" val="17853538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p:cNvPicPr/>
          <p:nvPr/>
        </p:nvPicPr>
        <p:blipFill rotWithShape="1">
          <a:blip r:embed="rId2"/>
          <a:srcRect l="17497" t="3598" r="16356" b="18690"/>
          <a:stretch/>
        </p:blipFill>
        <p:spPr bwMode="auto">
          <a:xfrm>
            <a:off x="1820017" y="1103922"/>
            <a:ext cx="5819521" cy="2862385"/>
          </a:xfrm>
          <a:prstGeom prst="rect">
            <a:avLst/>
          </a:prstGeom>
          <a:ln>
            <a:noFill/>
          </a:ln>
          <a:extLst>
            <a:ext uri="{53640926-AAD7-44d8-BBD7-CCE9431645EC}">
              <a14:shadowObscured xmlns:a14="http://schemas.microsoft.com/office/drawing/2010/main"/>
            </a:ext>
          </a:extLst>
        </p:spPr>
      </p:pic>
      <p:sp>
        <p:nvSpPr>
          <p:cNvPr id="4" name="Titel 3"/>
          <p:cNvSpPr>
            <a:spLocks noGrp="1"/>
          </p:cNvSpPr>
          <p:nvPr>
            <p:ph type="title"/>
          </p:nvPr>
        </p:nvSpPr>
        <p:spPr/>
        <p:txBody>
          <a:bodyPr>
            <a:normAutofit fontScale="90000"/>
          </a:bodyPr>
          <a:lstStyle/>
          <a:p>
            <a:r>
              <a:rPr lang="en-AU" b="0" baseline="30000" dirty="0" smtClean="0">
                <a:latin typeface="+mj-lt"/>
              </a:rPr>
              <a:t/>
            </a:r>
            <a:br>
              <a:rPr lang="en-AU" b="0" baseline="30000" dirty="0" smtClean="0">
                <a:latin typeface="+mj-lt"/>
              </a:rPr>
            </a:br>
            <a:r>
              <a:rPr lang="en-AU" b="0" baseline="30000" dirty="0">
                <a:latin typeface="+mj-lt"/>
              </a:rPr>
              <a:t/>
            </a:r>
            <a:br>
              <a:rPr lang="en-AU" b="0" baseline="30000" dirty="0">
                <a:latin typeface="+mj-lt"/>
              </a:rPr>
            </a:br>
            <a:r>
              <a:rPr lang="en-AU" b="0" baseline="30000" dirty="0" smtClean="0">
                <a:latin typeface="+mj-lt"/>
              </a:rPr>
              <a:t/>
            </a:r>
            <a:br>
              <a:rPr lang="en-AU" b="0" baseline="30000" dirty="0" smtClean="0">
                <a:latin typeface="+mj-lt"/>
              </a:rPr>
            </a:br>
            <a:r>
              <a:rPr lang="en-AU" b="0" baseline="30000" dirty="0">
                <a:latin typeface="+mj-lt"/>
              </a:rPr>
              <a:t/>
            </a:r>
            <a:br>
              <a:rPr lang="en-AU" b="0" baseline="30000" dirty="0">
                <a:latin typeface="+mj-lt"/>
              </a:rPr>
            </a:br>
            <a:r>
              <a:rPr lang="en-AU" b="0" baseline="30000" dirty="0" smtClean="0">
                <a:latin typeface="+mj-lt"/>
              </a:rPr>
              <a:t/>
            </a:r>
            <a:br>
              <a:rPr lang="en-AU" b="0" baseline="30000" dirty="0" smtClean="0">
                <a:latin typeface="+mj-lt"/>
              </a:rPr>
            </a:br>
            <a:r>
              <a:rPr lang="en-AU" b="0" baseline="30000" dirty="0">
                <a:latin typeface="+mj-lt"/>
              </a:rPr>
              <a:t/>
            </a:r>
            <a:br>
              <a:rPr lang="en-AU" b="0" baseline="30000" dirty="0">
                <a:latin typeface="+mj-lt"/>
              </a:rPr>
            </a:br>
            <a:r>
              <a:rPr lang="en-AU" b="0" baseline="30000" dirty="0" smtClean="0">
                <a:latin typeface="+mj-lt"/>
              </a:rPr>
              <a:t/>
            </a:r>
            <a:br>
              <a:rPr lang="en-AU" b="0" baseline="30000" dirty="0" smtClean="0">
                <a:latin typeface="+mj-lt"/>
              </a:rPr>
            </a:br>
            <a:r>
              <a:rPr lang="en-AU" b="0" baseline="30000" dirty="0">
                <a:latin typeface="+mj-lt"/>
              </a:rPr>
              <a:t/>
            </a:r>
            <a:br>
              <a:rPr lang="en-AU" b="0" baseline="30000" dirty="0">
                <a:latin typeface="+mj-lt"/>
              </a:rPr>
            </a:br>
            <a:r>
              <a:rPr lang="en-AU" b="0" baseline="30000" dirty="0">
                <a:latin typeface="+mj-lt"/>
              </a:rPr>
              <a:t/>
            </a:r>
            <a:br>
              <a:rPr lang="en-AU" b="0" baseline="30000" dirty="0">
                <a:latin typeface="+mj-lt"/>
              </a:rPr>
            </a:br>
            <a:r>
              <a:rPr lang="de-DE" b="0" dirty="0" smtClean="0">
                <a:latin typeface="+mj-lt"/>
              </a:rPr>
              <a:t>The </a:t>
            </a:r>
            <a:r>
              <a:rPr lang="de-DE" b="0" dirty="0" err="1" smtClean="0">
                <a:latin typeface="+mj-lt"/>
              </a:rPr>
              <a:t>five</a:t>
            </a:r>
            <a:r>
              <a:rPr lang="de-DE" b="0" dirty="0" smtClean="0">
                <a:latin typeface="+mj-lt"/>
              </a:rPr>
              <a:t> CANP </a:t>
            </a:r>
            <a:r>
              <a:rPr lang="de-DE" b="0" dirty="0" err="1">
                <a:latin typeface="+mj-lt"/>
              </a:rPr>
              <a:t>R</a:t>
            </a:r>
            <a:r>
              <a:rPr lang="de-DE" b="0" dirty="0" err="1" smtClean="0">
                <a:latin typeface="+mj-lt"/>
              </a:rPr>
              <a:t>egions</a:t>
            </a:r>
            <a:r>
              <a:rPr lang="de-DE" b="0" dirty="0" smtClean="0">
                <a:latin typeface="+mj-lt"/>
              </a:rPr>
              <a:t>: </a:t>
            </a:r>
            <a:r>
              <a:rPr lang="de-DE" b="0" dirty="0" err="1">
                <a:latin typeface="+mj-lt"/>
              </a:rPr>
              <a:t>G</a:t>
            </a:r>
            <a:r>
              <a:rPr lang="de-DE" b="0" dirty="0" err="1" smtClean="0">
                <a:latin typeface="+mj-lt"/>
              </a:rPr>
              <a:t>eographical</a:t>
            </a:r>
            <a:r>
              <a:rPr lang="de-DE" b="0" dirty="0" smtClean="0">
                <a:latin typeface="+mj-lt"/>
              </a:rPr>
              <a:t> </a:t>
            </a:r>
            <a:r>
              <a:rPr lang="de-DE" b="0" dirty="0">
                <a:latin typeface="+mj-lt"/>
              </a:rPr>
              <a:t>D</a:t>
            </a:r>
            <a:r>
              <a:rPr lang="de-DE" b="0" dirty="0" smtClean="0">
                <a:latin typeface="+mj-lt"/>
              </a:rPr>
              <a:t>istribution </a:t>
            </a:r>
            <a:r>
              <a:rPr lang="de-DE" b="0" dirty="0" err="1" smtClean="0">
                <a:latin typeface="+mj-lt"/>
              </a:rPr>
              <a:t>and</a:t>
            </a:r>
            <a:r>
              <a:rPr lang="de-DE" b="0" dirty="0" smtClean="0">
                <a:latin typeface="+mj-lt"/>
              </a:rPr>
              <a:t> </a:t>
            </a:r>
            <a:r>
              <a:rPr lang="de-DE" b="0" dirty="0">
                <a:latin typeface="+mj-lt"/>
              </a:rPr>
              <a:t>K</a:t>
            </a:r>
            <a:r>
              <a:rPr lang="de-DE" b="0" dirty="0" smtClean="0">
                <a:latin typeface="+mj-lt"/>
              </a:rPr>
              <a:t>ey </a:t>
            </a:r>
            <a:r>
              <a:rPr lang="de-DE" b="0" dirty="0">
                <a:latin typeface="+mj-lt"/>
              </a:rPr>
              <a:t>I</a:t>
            </a:r>
            <a:r>
              <a:rPr lang="de-DE" b="0" dirty="0" smtClean="0">
                <a:latin typeface="+mj-lt"/>
              </a:rPr>
              <a:t>nformation</a:t>
            </a:r>
            <a:endParaRPr lang="de-DE" b="0" dirty="0">
              <a:latin typeface="+mj-lt"/>
            </a:endParaRPr>
          </a:p>
        </p:txBody>
      </p:sp>
      <p:pic>
        <p:nvPicPr>
          <p:cNvPr id="5" name="Bild 4"/>
          <p:cNvPicPr>
            <a:picLocks noChangeAspect="1"/>
          </p:cNvPicPr>
          <p:nvPr/>
        </p:nvPicPr>
        <p:blipFill>
          <a:blip r:embed="rId3"/>
          <a:stretch>
            <a:fillRect/>
          </a:stretch>
        </p:blipFill>
        <p:spPr>
          <a:xfrm>
            <a:off x="127000" y="4551410"/>
            <a:ext cx="1738923" cy="592089"/>
          </a:xfrm>
          <a:prstGeom prst="rect">
            <a:avLst/>
          </a:prstGeom>
        </p:spPr>
      </p:pic>
    </p:spTree>
    <p:extLst>
      <p:ext uri="{BB962C8B-B14F-4D97-AF65-F5344CB8AC3E}">
        <p14:creationId xmlns:p14="http://schemas.microsoft.com/office/powerpoint/2010/main" val="1579585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1800" dirty="0">
                <a:latin typeface="+mn-lt"/>
              </a:rPr>
              <a:t>Impact </a:t>
            </a:r>
            <a:r>
              <a:rPr lang="de-DE" sz="1800" dirty="0" err="1">
                <a:latin typeface="+mn-lt"/>
              </a:rPr>
              <a:t>for</a:t>
            </a:r>
            <a:r>
              <a:rPr lang="de-DE" sz="1800" dirty="0">
                <a:latin typeface="+mn-lt"/>
              </a:rPr>
              <a:t> </a:t>
            </a:r>
            <a:r>
              <a:rPr lang="de-DE" sz="1800" dirty="0" err="1">
                <a:latin typeface="+mn-lt"/>
              </a:rPr>
              <a:t>participants</a:t>
            </a:r>
            <a:endParaRPr sz="1800" dirty="0">
              <a:latin typeface="+mn-lt"/>
            </a:endParaRPr>
          </a:p>
        </p:txBody>
      </p:sp>
      <p:sp>
        <p:nvSpPr>
          <p:cNvPr id="6" name="Textfeld 5"/>
          <p:cNvSpPr txBox="1"/>
          <p:nvPr/>
        </p:nvSpPr>
        <p:spPr>
          <a:xfrm>
            <a:off x="410307" y="1105877"/>
            <a:ext cx="8421077" cy="2862322"/>
          </a:xfrm>
          <a:prstGeom prst="rect">
            <a:avLst/>
          </a:prstGeom>
          <a:noFill/>
        </p:spPr>
        <p:txBody>
          <a:bodyPr wrap="square" rtlCol="0">
            <a:spAutoFit/>
          </a:bodyPr>
          <a:lstStyle/>
          <a:p>
            <a:r>
              <a:rPr lang="en-AU" sz="2000" dirty="0" smtClean="0"/>
              <a:t>The results show that the participants valued in particular that they</a:t>
            </a:r>
          </a:p>
          <a:p>
            <a:pPr marL="342900" indent="-342900">
              <a:buFont typeface="Arial"/>
              <a:buChar char="•"/>
            </a:pPr>
            <a:r>
              <a:rPr lang="en-AU" sz="2000" dirty="0" smtClean="0"/>
              <a:t>learned new teaching methods and topics and improving teaching methods; </a:t>
            </a:r>
          </a:p>
          <a:p>
            <a:pPr marL="342900" indent="-342900">
              <a:buFont typeface="Arial"/>
              <a:buChar char="•"/>
            </a:pPr>
            <a:r>
              <a:rPr lang="en-AU" sz="2000" dirty="0" smtClean="0"/>
              <a:t>established regional networks and started to cooperate with colleagues from home</a:t>
            </a:r>
            <a:r>
              <a:rPr lang="en-AU" sz="2000" dirty="0" smtClean="0"/>
              <a:t> </a:t>
            </a:r>
            <a:r>
              <a:rPr lang="en-AU" sz="2000" dirty="0" smtClean="0"/>
              <a:t>country and the region; </a:t>
            </a:r>
          </a:p>
          <a:p>
            <a:pPr marL="342900" indent="-342900">
              <a:buFont typeface="Arial"/>
              <a:buChar char="•"/>
            </a:pPr>
            <a:r>
              <a:rPr lang="en-AU" sz="2000" dirty="0" smtClean="0"/>
              <a:t>learned about assessment of teaching and learning in the classroom; </a:t>
            </a:r>
          </a:p>
          <a:p>
            <a:pPr marL="342900" indent="-342900">
              <a:buFont typeface="Arial"/>
              <a:buChar char="•"/>
            </a:pPr>
            <a:r>
              <a:rPr lang="en-AU" sz="2000" dirty="0" smtClean="0"/>
              <a:t>have a better understanding of learners behaviour; </a:t>
            </a:r>
          </a:p>
          <a:p>
            <a:pPr marL="342900" indent="-342900">
              <a:buFont typeface="Arial"/>
              <a:buChar char="•"/>
            </a:pPr>
            <a:r>
              <a:rPr lang="en-AU" sz="2000" dirty="0" smtClean="0"/>
              <a:t>started to</a:t>
            </a:r>
            <a:r>
              <a:rPr lang="en-AU" sz="2000" dirty="0" smtClean="0"/>
              <a:t> </a:t>
            </a:r>
            <a:r>
              <a:rPr lang="en-AU" sz="2000" dirty="0" smtClean="0"/>
              <a:t>implement research activities; </a:t>
            </a:r>
          </a:p>
          <a:p>
            <a:pPr marL="342900" indent="-342900">
              <a:buFont typeface="Arial"/>
              <a:buChar char="•"/>
            </a:pPr>
            <a:r>
              <a:rPr lang="en-AU" sz="2000" dirty="0" smtClean="0"/>
              <a:t>have more interest in research and reflection of</a:t>
            </a:r>
            <a:r>
              <a:rPr lang="en-AU" sz="2000" dirty="0" smtClean="0"/>
              <a:t> </a:t>
            </a:r>
            <a:r>
              <a:rPr lang="en-AU" sz="2000" dirty="0" smtClean="0"/>
              <a:t>teaching; </a:t>
            </a:r>
          </a:p>
          <a:p>
            <a:pPr marL="342900" indent="-342900">
              <a:buFont typeface="Arial"/>
              <a:buChar char="•"/>
            </a:pPr>
            <a:r>
              <a:rPr lang="en-AU" sz="2000" dirty="0" smtClean="0"/>
              <a:t>started to reflect the mathematics education system.</a:t>
            </a:r>
            <a:endParaRPr lang="en-AU" sz="2000" dirty="0"/>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spTree>
    <p:extLst>
      <p:ext uri="{BB962C8B-B14F-4D97-AF65-F5344CB8AC3E}">
        <p14:creationId xmlns:p14="http://schemas.microsoft.com/office/powerpoint/2010/main" val="30745097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1800" dirty="0">
                <a:latin typeface="+mn-lt"/>
              </a:rPr>
              <a:t>Impact on </a:t>
            </a:r>
            <a:r>
              <a:rPr lang="de-DE" sz="1800" dirty="0" err="1">
                <a:latin typeface="+mn-lt"/>
              </a:rPr>
              <a:t>the</a:t>
            </a:r>
            <a:r>
              <a:rPr lang="de-DE" sz="1800" dirty="0">
                <a:latin typeface="+mn-lt"/>
              </a:rPr>
              <a:t> organisational </a:t>
            </a:r>
            <a:r>
              <a:rPr lang="de-DE" sz="1800" dirty="0" err="1">
                <a:latin typeface="+mn-lt"/>
              </a:rPr>
              <a:t>level</a:t>
            </a:r>
            <a:endParaRPr sz="1800" dirty="0">
              <a:latin typeface="+mn-lt"/>
            </a:endParaRPr>
          </a:p>
        </p:txBody>
      </p:sp>
      <p:sp>
        <p:nvSpPr>
          <p:cNvPr id="6" name="Textfeld 5"/>
          <p:cNvSpPr txBox="1"/>
          <p:nvPr/>
        </p:nvSpPr>
        <p:spPr>
          <a:xfrm>
            <a:off x="410307" y="910492"/>
            <a:ext cx="8421077" cy="3693319"/>
          </a:xfrm>
          <a:prstGeom prst="rect">
            <a:avLst/>
          </a:prstGeom>
          <a:noFill/>
        </p:spPr>
        <p:txBody>
          <a:bodyPr wrap="square" rtlCol="0">
            <a:spAutoFit/>
          </a:bodyPr>
          <a:lstStyle/>
          <a:p>
            <a:pPr marL="285750" indent="-285750">
              <a:buFont typeface="Arial"/>
              <a:buChar char="•"/>
            </a:pPr>
            <a:r>
              <a:rPr lang="en-AU" dirty="0" smtClean="0"/>
              <a:t>Due to the short time since CANP started it could not be answered if (and how much) the training and capacity building of the individuals who participated in CANP has a larger impact in the participating countries and what is the impact of CANP on the organisational level. </a:t>
            </a:r>
          </a:p>
          <a:p>
            <a:pPr marL="285750" indent="-285750">
              <a:buFont typeface="Arial"/>
              <a:buChar char="•"/>
            </a:pPr>
            <a:r>
              <a:rPr lang="en-AU" dirty="0" smtClean="0"/>
              <a:t>A collection of best-practice examples (and possibly a vision/ guideline) how individuals can have an impact in their institutions could increase the general impact of CANP.</a:t>
            </a:r>
          </a:p>
          <a:p>
            <a:pPr marL="285750" indent="-285750">
              <a:buFont typeface="Arial"/>
              <a:buChar char="•"/>
            </a:pPr>
            <a:r>
              <a:rPr lang="en-AU" dirty="0" smtClean="0"/>
              <a:t>How to integrate the newly learnt qualification might be a topic to discuss in further CANP meetings e.g. using best –practice examples. </a:t>
            </a:r>
          </a:p>
          <a:p>
            <a:pPr marL="285750" indent="-285750">
              <a:buFont typeface="Arial"/>
              <a:buChar char="•"/>
            </a:pPr>
            <a:r>
              <a:rPr lang="en-AU" dirty="0" smtClean="0"/>
              <a:t>It this context it should be considered to have for future CANP activities a formal/informal agreement between ICMI and the home institutions of the individuals who participate in the CANP workshops about CANP and its benefit for the individuals and home institutions.</a:t>
            </a:r>
            <a:endParaRPr lang="en-AU" dirty="0"/>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spTree>
    <p:extLst>
      <p:ext uri="{BB962C8B-B14F-4D97-AF65-F5344CB8AC3E}">
        <p14:creationId xmlns:p14="http://schemas.microsoft.com/office/powerpoint/2010/main" val="26493961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1800" dirty="0">
                <a:latin typeface="+mj-lt"/>
              </a:rPr>
              <a:t>Impact on </a:t>
            </a:r>
            <a:r>
              <a:rPr lang="de-DE" sz="1800" dirty="0" err="1">
                <a:latin typeface="+mj-lt"/>
              </a:rPr>
              <a:t>policy</a:t>
            </a:r>
            <a:r>
              <a:rPr lang="de-DE" sz="1800" dirty="0">
                <a:latin typeface="+mj-lt"/>
              </a:rPr>
              <a:t> </a:t>
            </a:r>
            <a:r>
              <a:rPr lang="de-DE" sz="1800" dirty="0" err="1">
                <a:latin typeface="+mj-lt"/>
              </a:rPr>
              <a:t>level</a:t>
            </a:r>
            <a:endParaRPr sz="1800" dirty="0">
              <a:latin typeface="+mj-lt"/>
            </a:endParaRPr>
          </a:p>
        </p:txBody>
      </p:sp>
      <p:sp>
        <p:nvSpPr>
          <p:cNvPr id="6" name="Textfeld 5"/>
          <p:cNvSpPr txBox="1"/>
          <p:nvPr/>
        </p:nvSpPr>
        <p:spPr>
          <a:xfrm>
            <a:off x="410307" y="724653"/>
            <a:ext cx="8421077" cy="3970318"/>
          </a:xfrm>
          <a:prstGeom prst="rect">
            <a:avLst/>
          </a:prstGeom>
          <a:noFill/>
        </p:spPr>
        <p:txBody>
          <a:bodyPr wrap="square" rtlCol="0">
            <a:spAutoFit/>
          </a:bodyPr>
          <a:lstStyle/>
          <a:p>
            <a:r>
              <a:rPr lang="en-AU" dirty="0" smtClean="0"/>
              <a:t>The CANP programmes 1-5 tried to raise public awareness through public outreach activities like lectures for teachers, involvement of policy makers in the workshops (e.g. during opening and closing ceremonies) and mass media (TV and Radio coverage of the workshops) but at this point of time an assessment of the policy impact is not possible.</a:t>
            </a:r>
          </a:p>
          <a:p>
            <a:endParaRPr lang="en-AU" dirty="0" smtClean="0"/>
          </a:p>
          <a:p>
            <a:r>
              <a:rPr lang="en-AU" dirty="0" smtClean="0"/>
              <a:t>The networks and </a:t>
            </a:r>
            <a:r>
              <a:rPr lang="en-AU" b="1" dirty="0" smtClean="0"/>
              <a:t>ICMI should consider reaching out to policy makers and politicians in developing countries to raise the awareness of the importance of mathematics education</a:t>
            </a:r>
            <a:r>
              <a:rPr lang="en-AU" dirty="0" smtClean="0"/>
              <a:t> and provide further legal, financial and administrative support to sustain the newly established networks. </a:t>
            </a:r>
            <a:endParaRPr lang="en-AU" dirty="0" smtClean="0"/>
          </a:p>
          <a:p>
            <a:endParaRPr lang="en-AU" dirty="0" smtClean="0"/>
          </a:p>
          <a:p>
            <a:r>
              <a:rPr lang="en-AU" dirty="0" smtClean="0"/>
              <a:t>Many participants of the CANP Discussion Group during ICME 13 in Hamburg agreed that it could become an activity of the ICMI leadership and community to reach out to politicians and policy makers in developing countries.</a:t>
            </a:r>
          </a:p>
          <a:p>
            <a:endParaRPr lang="en-AU" dirty="0"/>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spTree>
    <p:extLst>
      <p:ext uri="{BB962C8B-B14F-4D97-AF65-F5344CB8AC3E}">
        <p14:creationId xmlns:p14="http://schemas.microsoft.com/office/powerpoint/2010/main" val="18241179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1800" dirty="0" smtClean="0">
                <a:latin typeface="+mj-lt"/>
              </a:rPr>
              <a:t>Impact: </a:t>
            </a:r>
            <a:r>
              <a:rPr lang="en-AU" sz="1800" dirty="0" smtClean="0">
                <a:latin typeface="+mj-lt"/>
              </a:rPr>
              <a:t>General </a:t>
            </a:r>
            <a:r>
              <a:rPr lang="en-AU" sz="1800" dirty="0">
                <a:latin typeface="+mj-lt"/>
              </a:rPr>
              <a:t>Assessment</a:t>
            </a:r>
            <a:endParaRPr sz="1800" dirty="0">
              <a:latin typeface="+mj-lt"/>
            </a:endParaRPr>
          </a:p>
        </p:txBody>
      </p:sp>
      <p:sp>
        <p:nvSpPr>
          <p:cNvPr id="6" name="Textfeld 5"/>
          <p:cNvSpPr txBox="1"/>
          <p:nvPr/>
        </p:nvSpPr>
        <p:spPr>
          <a:xfrm>
            <a:off x="410307" y="724653"/>
            <a:ext cx="8421077" cy="3970318"/>
          </a:xfrm>
          <a:prstGeom prst="rect">
            <a:avLst/>
          </a:prstGeom>
          <a:noFill/>
        </p:spPr>
        <p:txBody>
          <a:bodyPr wrap="square" rtlCol="0">
            <a:spAutoFit/>
          </a:bodyPr>
          <a:lstStyle/>
          <a:p>
            <a:r>
              <a:rPr lang="en-AU" dirty="0" smtClean="0">
                <a:solidFill>
                  <a:srgbClr val="000090"/>
                </a:solidFill>
              </a:rPr>
              <a:t>The assessment of impact shows that CANP has made a real difference to the</a:t>
            </a:r>
          </a:p>
          <a:p>
            <a:r>
              <a:rPr lang="en-AU" dirty="0" smtClean="0">
                <a:solidFill>
                  <a:srgbClr val="000090"/>
                </a:solidFill>
              </a:rPr>
              <a:t>participants and other beneficiaries. More than 600 people (2011-2018) were directly affected through CANP activities and especially those who participated in the two-week</a:t>
            </a:r>
          </a:p>
          <a:p>
            <a:r>
              <a:rPr lang="en-AU" dirty="0" smtClean="0">
                <a:solidFill>
                  <a:srgbClr val="000090"/>
                </a:solidFill>
              </a:rPr>
              <a:t>workshop (approx. 200) and teach either in university or school affect in total</a:t>
            </a:r>
          </a:p>
          <a:p>
            <a:r>
              <a:rPr lang="en-AU" dirty="0" smtClean="0">
                <a:solidFill>
                  <a:srgbClr val="000090"/>
                </a:solidFill>
              </a:rPr>
              <a:t>several thousand students through their new teaching methods and knowledge</a:t>
            </a:r>
          </a:p>
          <a:p>
            <a:r>
              <a:rPr lang="en-AU" dirty="0" smtClean="0">
                <a:solidFill>
                  <a:srgbClr val="000090"/>
                </a:solidFill>
              </a:rPr>
              <a:t>about teacher education issues and practices. </a:t>
            </a:r>
          </a:p>
          <a:p>
            <a:endParaRPr lang="en-AU" dirty="0" smtClean="0">
              <a:solidFill>
                <a:srgbClr val="000090"/>
              </a:solidFill>
            </a:endParaRPr>
          </a:p>
          <a:p>
            <a:r>
              <a:rPr lang="en-AU" dirty="0" smtClean="0">
                <a:solidFill>
                  <a:srgbClr val="000090"/>
                </a:solidFill>
              </a:rPr>
              <a:t>CANP contributes to the achievement of overall objectives of ICMI to </a:t>
            </a:r>
            <a:r>
              <a:rPr lang="en-AU" i="1" dirty="0" smtClean="0">
                <a:solidFill>
                  <a:srgbClr val="000090"/>
                </a:solidFill>
              </a:rPr>
              <a:t>improve the quality of mathematics teaching and learning worldwide </a:t>
            </a:r>
            <a:r>
              <a:rPr lang="en-AU" dirty="0" smtClean="0">
                <a:solidFill>
                  <a:srgbClr val="000090"/>
                </a:solidFill>
              </a:rPr>
              <a:t>and to </a:t>
            </a:r>
            <a:r>
              <a:rPr lang="en-AU" i="1" dirty="0" smtClean="0">
                <a:solidFill>
                  <a:srgbClr val="000090"/>
                </a:solidFill>
              </a:rPr>
              <a:t>promote the collaboration, exchange and dissemination of ideas and information on all aspects of the theory and practice of contemporary mathematical education. </a:t>
            </a:r>
          </a:p>
          <a:p>
            <a:endParaRPr lang="en-AU" dirty="0" smtClean="0">
              <a:solidFill>
                <a:srgbClr val="000090"/>
              </a:solidFill>
            </a:endParaRPr>
          </a:p>
          <a:p>
            <a:r>
              <a:rPr lang="en-AU" dirty="0" smtClean="0">
                <a:solidFill>
                  <a:srgbClr val="000090"/>
                </a:solidFill>
              </a:rPr>
              <a:t>If the new networks keep growing and active, an impact on the regional development of mathematics education in the CANP regions can be assumed.</a:t>
            </a:r>
            <a:endParaRPr lang="en-AU" dirty="0">
              <a:solidFill>
                <a:srgbClr val="000090"/>
              </a:solidFill>
            </a:endParaRPr>
          </a:p>
        </p:txBody>
      </p:sp>
      <p:pic>
        <p:nvPicPr>
          <p:cNvPr id="4" name="Bild 3"/>
          <p:cNvPicPr>
            <a:picLocks noChangeAspect="1"/>
          </p:cNvPicPr>
          <p:nvPr/>
        </p:nvPicPr>
        <p:blipFill>
          <a:blip r:embed="rId2"/>
          <a:stretch>
            <a:fillRect/>
          </a:stretch>
        </p:blipFill>
        <p:spPr>
          <a:xfrm>
            <a:off x="130172" y="4604633"/>
            <a:ext cx="1728061" cy="538867"/>
          </a:xfrm>
          <a:prstGeom prst="rect">
            <a:avLst/>
          </a:prstGeom>
        </p:spPr>
      </p:pic>
    </p:spTree>
    <p:extLst>
      <p:ext uri="{BB962C8B-B14F-4D97-AF65-F5344CB8AC3E}">
        <p14:creationId xmlns:p14="http://schemas.microsoft.com/office/powerpoint/2010/main" val="17727153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latin typeface="+mj-lt"/>
              </a:rPr>
              <a:t>Sustainability</a:t>
            </a:r>
            <a:r>
              <a:rPr lang="de-DE" dirty="0" smtClean="0">
                <a:latin typeface="+mj-lt"/>
              </a:rPr>
              <a:t>: Future </a:t>
            </a:r>
            <a:r>
              <a:rPr lang="de-DE" dirty="0" err="1" smtClean="0">
                <a:latin typeface="+mj-lt"/>
              </a:rPr>
              <a:t>of</a:t>
            </a:r>
            <a:r>
              <a:rPr lang="de-DE" dirty="0" smtClean="0">
                <a:latin typeface="+mj-lt"/>
              </a:rPr>
              <a:t> </a:t>
            </a:r>
            <a:r>
              <a:rPr lang="de-DE" dirty="0" err="1" smtClean="0">
                <a:latin typeface="+mj-lt"/>
              </a:rPr>
              <a:t>five</a:t>
            </a:r>
            <a:r>
              <a:rPr lang="de-DE" dirty="0" smtClean="0">
                <a:latin typeface="+mj-lt"/>
              </a:rPr>
              <a:t> </a:t>
            </a:r>
            <a:r>
              <a:rPr lang="de-DE" dirty="0" err="1" smtClean="0">
                <a:latin typeface="+mj-lt"/>
              </a:rPr>
              <a:t>existing</a:t>
            </a:r>
            <a:r>
              <a:rPr lang="de-DE" dirty="0" smtClean="0">
                <a:latin typeface="+mj-lt"/>
              </a:rPr>
              <a:t> CANP </a:t>
            </a:r>
            <a:r>
              <a:rPr lang="de-DE" dirty="0" err="1" smtClean="0">
                <a:latin typeface="+mj-lt"/>
              </a:rPr>
              <a:t>regions</a:t>
            </a:r>
            <a:r>
              <a:rPr lang="de-DE" dirty="0" smtClean="0">
                <a:latin typeface="+mj-lt"/>
              </a:rPr>
              <a:t> </a:t>
            </a:r>
            <a:r>
              <a:rPr lang="de-DE" dirty="0" err="1" smtClean="0">
                <a:latin typeface="+mj-lt"/>
              </a:rPr>
              <a:t>and</a:t>
            </a:r>
            <a:r>
              <a:rPr lang="de-DE" dirty="0" smtClean="0">
                <a:latin typeface="+mj-lt"/>
              </a:rPr>
              <a:t> </a:t>
            </a:r>
            <a:r>
              <a:rPr lang="de-DE" dirty="0" err="1" smtClean="0">
                <a:latin typeface="+mj-lt"/>
              </a:rPr>
              <a:t>new</a:t>
            </a:r>
            <a:r>
              <a:rPr lang="de-DE" dirty="0" smtClean="0">
                <a:latin typeface="+mj-lt"/>
              </a:rPr>
              <a:t> CANP </a:t>
            </a:r>
            <a:r>
              <a:rPr lang="de-DE" dirty="0" err="1" smtClean="0">
                <a:latin typeface="+mj-lt"/>
              </a:rPr>
              <a:t>programmes</a:t>
            </a:r>
            <a:endParaRPr lang="de-DE" dirty="0">
              <a:latin typeface="+mj-lt"/>
            </a:endParaRPr>
          </a:p>
        </p:txBody>
      </p:sp>
      <p:sp>
        <p:nvSpPr>
          <p:cNvPr id="5" name="Textfeld 4"/>
          <p:cNvSpPr txBox="1"/>
          <p:nvPr/>
        </p:nvSpPr>
        <p:spPr>
          <a:xfrm>
            <a:off x="3907692" y="2794000"/>
            <a:ext cx="184666" cy="369332"/>
          </a:xfrm>
          <a:prstGeom prst="rect">
            <a:avLst/>
          </a:prstGeom>
          <a:noFill/>
        </p:spPr>
        <p:txBody>
          <a:bodyPr wrap="none" rtlCol="0">
            <a:spAutoFit/>
          </a:bodyPr>
          <a:lstStyle/>
          <a:p>
            <a:endParaRPr lang="de-DE" dirty="0"/>
          </a:p>
        </p:txBody>
      </p:sp>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4" name="Textfeld 3"/>
          <p:cNvSpPr txBox="1"/>
          <p:nvPr/>
        </p:nvSpPr>
        <p:spPr>
          <a:xfrm>
            <a:off x="115136" y="908539"/>
            <a:ext cx="8735787" cy="1384995"/>
          </a:xfrm>
          <a:prstGeom prst="rect">
            <a:avLst/>
          </a:prstGeom>
          <a:noFill/>
        </p:spPr>
        <p:txBody>
          <a:bodyPr wrap="square" rtlCol="0">
            <a:spAutoFit/>
          </a:bodyPr>
          <a:lstStyle/>
          <a:p>
            <a:pPr lvl="1"/>
            <a:r>
              <a:rPr lang="en-US" sz="2800" dirty="0" smtClean="0"/>
              <a:t>How </a:t>
            </a:r>
            <a:r>
              <a:rPr lang="en-US" sz="2800" dirty="0"/>
              <a:t>should</a:t>
            </a:r>
            <a:r>
              <a:rPr lang="en-US" sz="2800" dirty="0" smtClean="0"/>
              <a:t>/could </a:t>
            </a:r>
            <a:r>
              <a:rPr lang="en-US" sz="2800" dirty="0"/>
              <a:t>existing CANPs be </a:t>
            </a:r>
            <a:r>
              <a:rPr lang="en-US" sz="2800" dirty="0" smtClean="0"/>
              <a:t>further supported? What is the sustainability </a:t>
            </a:r>
            <a:r>
              <a:rPr lang="en-US" sz="2800" dirty="0" smtClean="0"/>
              <a:t>of CANP?</a:t>
            </a:r>
            <a:endParaRPr lang="en-US" sz="2800" dirty="0"/>
          </a:p>
          <a:p>
            <a:endParaRPr lang="de-DE" sz="2800" dirty="0"/>
          </a:p>
        </p:txBody>
      </p:sp>
      <p:pic>
        <p:nvPicPr>
          <p:cNvPr id="8" name="Bild 7"/>
          <p:cNvPicPr>
            <a:picLocks noChangeAspect="1"/>
          </p:cNvPicPr>
          <p:nvPr/>
        </p:nvPicPr>
        <p:blipFill>
          <a:blip r:embed="rId3"/>
          <a:stretch>
            <a:fillRect/>
          </a:stretch>
        </p:blipFill>
        <p:spPr>
          <a:xfrm>
            <a:off x="2411046" y="2161021"/>
            <a:ext cx="4368800" cy="2345544"/>
          </a:xfrm>
          <a:prstGeom prst="rect">
            <a:avLst/>
          </a:prstGeom>
        </p:spPr>
      </p:pic>
    </p:spTree>
    <p:extLst>
      <p:ext uri="{BB962C8B-B14F-4D97-AF65-F5344CB8AC3E}">
        <p14:creationId xmlns:p14="http://schemas.microsoft.com/office/powerpoint/2010/main" val="11199131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1"/>
            <a:r>
              <a:rPr lang="en-AU" b="1" dirty="0" smtClean="0">
                <a:latin typeface="+mn-lt"/>
              </a:rPr>
              <a:t>Sustainability: Expected sustainability at individual level</a:t>
            </a:r>
            <a:endParaRPr lang="en-AU" b="1" dirty="0">
              <a:latin typeface="+mn-lt"/>
            </a:endParaRPr>
          </a:p>
        </p:txBody>
      </p:sp>
      <p:sp>
        <p:nvSpPr>
          <p:cNvPr id="5" name="Textfeld 4"/>
          <p:cNvSpPr txBox="1"/>
          <p:nvPr/>
        </p:nvSpPr>
        <p:spPr>
          <a:xfrm>
            <a:off x="3907692" y="2794000"/>
            <a:ext cx="184666" cy="369332"/>
          </a:xfrm>
          <a:prstGeom prst="rect">
            <a:avLst/>
          </a:prstGeom>
          <a:noFill/>
        </p:spPr>
        <p:txBody>
          <a:bodyPr wrap="none" rtlCol="0">
            <a:spAutoFit/>
          </a:bodyPr>
          <a:lstStyle/>
          <a:p>
            <a:endParaRPr lang="de-DE" dirty="0"/>
          </a:p>
        </p:txBody>
      </p:sp>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7" name="Textfeld 6"/>
          <p:cNvSpPr txBox="1"/>
          <p:nvPr/>
        </p:nvSpPr>
        <p:spPr>
          <a:xfrm>
            <a:off x="181098" y="889000"/>
            <a:ext cx="8845672" cy="3693319"/>
          </a:xfrm>
          <a:prstGeom prst="rect">
            <a:avLst/>
          </a:prstGeom>
          <a:noFill/>
        </p:spPr>
        <p:txBody>
          <a:bodyPr wrap="square" rtlCol="0">
            <a:spAutoFit/>
          </a:bodyPr>
          <a:lstStyle/>
          <a:p>
            <a:r>
              <a:rPr lang="en-AU" dirty="0" smtClean="0"/>
              <a:t>Most participants would like to participate in a follow-up, more advanced workshop. </a:t>
            </a:r>
          </a:p>
          <a:p>
            <a:r>
              <a:rPr lang="en-AU" dirty="0" smtClean="0"/>
              <a:t>82% of the respondents of the survey would like to help organizing follow up activity.</a:t>
            </a:r>
          </a:p>
          <a:p>
            <a:r>
              <a:rPr lang="en-AU" dirty="0" smtClean="0"/>
              <a:t>But 67% (30 respondents ) mention that they would need some financial</a:t>
            </a:r>
          </a:p>
          <a:p>
            <a:r>
              <a:rPr lang="en-AU" dirty="0" smtClean="0"/>
              <a:t>support for a follow up meeting. 78% (35) think that their home institution would be</a:t>
            </a:r>
          </a:p>
          <a:p>
            <a:r>
              <a:rPr lang="en-AU" dirty="0" smtClean="0"/>
              <a:t>interested to host/ support/organize a follow up workshop. </a:t>
            </a:r>
          </a:p>
          <a:p>
            <a:endParaRPr lang="en-AU" dirty="0" smtClean="0"/>
          </a:p>
          <a:p>
            <a:r>
              <a:rPr lang="en-AU" dirty="0" smtClean="0"/>
              <a:t>On the other hand, the reports and discussion with both, participants and organisers show that it is difficult for many participants to sustain CANP results on an individual level- for</a:t>
            </a:r>
          </a:p>
          <a:p>
            <a:r>
              <a:rPr lang="en-AU" dirty="0" smtClean="0"/>
              <a:t>example to stay active in the network and to help organising follow up meetings. </a:t>
            </a:r>
          </a:p>
          <a:p>
            <a:endParaRPr lang="en-AU" dirty="0" smtClean="0"/>
          </a:p>
          <a:p>
            <a:r>
              <a:rPr lang="en-AU" dirty="0" smtClean="0"/>
              <a:t>Further involvement and support in the five regions would be necessary to sustain the results on an individual level and help the participants of the workshops to become facilitators in their regions</a:t>
            </a:r>
            <a:endParaRPr lang="en-AU" dirty="0"/>
          </a:p>
        </p:txBody>
      </p:sp>
    </p:spTree>
    <p:extLst>
      <p:ext uri="{BB962C8B-B14F-4D97-AF65-F5344CB8AC3E}">
        <p14:creationId xmlns:p14="http://schemas.microsoft.com/office/powerpoint/2010/main" val="26474845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1"/>
            <a:r>
              <a:rPr lang="en-AU" b="1" dirty="0" smtClean="0">
                <a:latin typeface="+mn-lt"/>
              </a:rPr>
              <a:t>Sustainability: Expected sustainability at an organisational level</a:t>
            </a:r>
            <a:endParaRPr lang="en-AU" b="1" dirty="0">
              <a:latin typeface="+mn-lt"/>
            </a:endParaRPr>
          </a:p>
        </p:txBody>
      </p:sp>
      <p:sp>
        <p:nvSpPr>
          <p:cNvPr id="5" name="Textfeld 4"/>
          <p:cNvSpPr txBox="1"/>
          <p:nvPr/>
        </p:nvSpPr>
        <p:spPr>
          <a:xfrm>
            <a:off x="3907692" y="2794000"/>
            <a:ext cx="184666" cy="369332"/>
          </a:xfrm>
          <a:prstGeom prst="rect">
            <a:avLst/>
          </a:prstGeom>
          <a:noFill/>
        </p:spPr>
        <p:txBody>
          <a:bodyPr wrap="none" rtlCol="0">
            <a:spAutoFit/>
          </a:bodyPr>
          <a:lstStyle/>
          <a:p>
            <a:endParaRPr lang="de-DE" dirty="0"/>
          </a:p>
        </p:txBody>
      </p:sp>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7" name="Textfeld 6"/>
          <p:cNvSpPr txBox="1"/>
          <p:nvPr/>
        </p:nvSpPr>
        <p:spPr>
          <a:xfrm>
            <a:off x="181098" y="889000"/>
            <a:ext cx="8845672" cy="3693319"/>
          </a:xfrm>
          <a:prstGeom prst="rect">
            <a:avLst/>
          </a:prstGeom>
          <a:noFill/>
        </p:spPr>
        <p:txBody>
          <a:bodyPr wrap="square" rtlCol="0">
            <a:spAutoFit/>
          </a:bodyPr>
          <a:lstStyle/>
          <a:p>
            <a:r>
              <a:rPr lang="en-AU" dirty="0" smtClean="0"/>
              <a:t>The list of activities and events listed in the Evaluation ‘CANP in Detail’, show that there are significant number of CANP 1-5 follow up activities. They demonstrate the motivation of the participants to sustain the work of CANP in building capacity in mathematics teaching.</a:t>
            </a:r>
          </a:p>
          <a:p>
            <a:r>
              <a:rPr lang="en-AU" dirty="0" smtClean="0"/>
              <a:t>The activities also demonstrate a strategic range in the outreach and networking as they</a:t>
            </a:r>
          </a:p>
          <a:p>
            <a:r>
              <a:rPr lang="en-AU" dirty="0" smtClean="0"/>
              <a:t>go from the local to regional and then international.</a:t>
            </a:r>
          </a:p>
          <a:p>
            <a:endParaRPr lang="en-AU" dirty="0" smtClean="0"/>
          </a:p>
          <a:p>
            <a:r>
              <a:rPr lang="en-AU" dirty="0" smtClean="0"/>
              <a:t>If sustained through regular support/mentorship from senior mathematics educators and</a:t>
            </a:r>
          </a:p>
          <a:p>
            <a:r>
              <a:rPr lang="en-AU" dirty="0" smtClean="0"/>
              <a:t>mathematicians, and adequate resourcing, the networks could become a thriving node</a:t>
            </a:r>
          </a:p>
          <a:p>
            <a:r>
              <a:rPr lang="en-AU" dirty="0" smtClean="0"/>
              <a:t>for mathematicians and mathematics educators in the five CANP regions. </a:t>
            </a:r>
          </a:p>
          <a:p>
            <a:r>
              <a:rPr lang="en-AU" dirty="0" smtClean="0"/>
              <a:t>Therefore, </a:t>
            </a:r>
            <a:r>
              <a:rPr lang="en-AU" b="1" dirty="0" smtClean="0"/>
              <a:t>it is recommended that the ICMI leadership considers developing a policy and strategy for the CANP regional networks and how to integrate them into the ICMI Structure. </a:t>
            </a:r>
            <a:r>
              <a:rPr lang="en-AU" dirty="0" smtClean="0"/>
              <a:t>Also a strategy plan for CANP (1-5) but also new CANP programmes could be discussed with the stakeholder and be ratified by the ICMI EC.</a:t>
            </a:r>
            <a:endParaRPr lang="en-AU" dirty="0"/>
          </a:p>
        </p:txBody>
      </p:sp>
    </p:spTree>
    <p:extLst>
      <p:ext uri="{BB962C8B-B14F-4D97-AF65-F5344CB8AC3E}">
        <p14:creationId xmlns:p14="http://schemas.microsoft.com/office/powerpoint/2010/main" val="79310606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0172" y="429845"/>
            <a:ext cx="8229600" cy="294807"/>
          </a:xfrm>
        </p:spPr>
        <p:txBody>
          <a:bodyPr>
            <a:normAutofit fontScale="90000"/>
          </a:bodyPr>
          <a:lstStyle/>
          <a:p>
            <a:r>
              <a:rPr lang="en-AU" sz="1800" dirty="0" smtClean="0">
                <a:latin typeface="+mj-lt"/>
              </a:rPr>
              <a:t/>
            </a:r>
            <a:br>
              <a:rPr lang="en-AU" sz="1800" dirty="0" smtClean="0">
                <a:latin typeface="+mj-lt"/>
              </a:rPr>
            </a:br>
            <a:r>
              <a:rPr lang="en-AU" sz="1800" dirty="0">
                <a:latin typeface="+mj-lt"/>
              </a:rPr>
              <a:t/>
            </a:r>
            <a:br>
              <a:rPr lang="en-AU" sz="1800" dirty="0">
                <a:latin typeface="+mj-lt"/>
              </a:rPr>
            </a:br>
            <a:r>
              <a:rPr lang="en-AU" sz="1800" dirty="0" smtClean="0">
                <a:latin typeface="+mj-lt"/>
              </a:rPr>
              <a:t/>
            </a:r>
            <a:br>
              <a:rPr lang="en-AU" sz="1800" dirty="0" smtClean="0">
                <a:latin typeface="+mj-lt"/>
              </a:rPr>
            </a:br>
            <a:r>
              <a:rPr lang="en-AU" sz="1800" dirty="0">
                <a:latin typeface="+mj-lt"/>
              </a:rPr>
              <a:t/>
            </a:r>
            <a:br>
              <a:rPr lang="en-AU" sz="1800" dirty="0">
                <a:latin typeface="+mj-lt"/>
              </a:rPr>
            </a:br>
            <a:r>
              <a:rPr lang="en-AU" sz="1800" dirty="0" smtClean="0">
                <a:latin typeface="+mj-lt"/>
              </a:rPr>
              <a:t/>
            </a:r>
            <a:br>
              <a:rPr lang="en-AU" sz="1800" dirty="0" smtClean="0">
                <a:latin typeface="+mj-lt"/>
              </a:rPr>
            </a:br>
            <a:r>
              <a:rPr lang="en-AU" sz="1800" dirty="0" smtClean="0">
                <a:latin typeface="+mj-lt"/>
              </a:rPr>
              <a:t/>
            </a:r>
            <a:br>
              <a:rPr lang="en-AU" sz="1800" dirty="0" smtClean="0">
                <a:latin typeface="+mj-lt"/>
              </a:rPr>
            </a:br>
            <a:r>
              <a:rPr lang="en-AU" sz="1800" dirty="0" smtClean="0">
                <a:latin typeface="+mj-lt"/>
              </a:rPr>
              <a:t/>
            </a:r>
            <a:br>
              <a:rPr lang="en-AU" sz="1800" dirty="0" smtClean="0">
                <a:latin typeface="+mj-lt"/>
              </a:rPr>
            </a:br>
            <a:r>
              <a:rPr lang="en-AU" sz="1800" dirty="0">
                <a:latin typeface="+mj-lt"/>
              </a:rPr>
              <a:t/>
            </a:r>
            <a:br>
              <a:rPr lang="en-AU" sz="1800" dirty="0">
                <a:latin typeface="+mj-lt"/>
              </a:rPr>
            </a:br>
            <a:r>
              <a:rPr lang="en-AU" sz="1800" dirty="0" smtClean="0">
                <a:latin typeface="+mj-lt"/>
              </a:rPr>
              <a:t/>
            </a:r>
            <a:br>
              <a:rPr lang="en-AU" sz="1800" dirty="0" smtClean="0">
                <a:latin typeface="+mj-lt"/>
              </a:rPr>
            </a:br>
            <a:r>
              <a:rPr lang="en-AU" sz="1800" dirty="0">
                <a:latin typeface="+mj-lt"/>
              </a:rPr>
              <a:t/>
            </a:r>
            <a:br>
              <a:rPr lang="en-AU" sz="1800" dirty="0">
                <a:latin typeface="+mj-lt"/>
              </a:rPr>
            </a:br>
            <a:r>
              <a:rPr lang="en-AU" sz="1800" dirty="0" smtClean="0">
                <a:latin typeface="+mj-lt"/>
              </a:rPr>
              <a:t/>
            </a:r>
            <a:br>
              <a:rPr lang="en-AU" sz="1800" dirty="0" smtClean="0">
                <a:latin typeface="+mj-lt"/>
              </a:rPr>
            </a:br>
            <a:r>
              <a:rPr lang="en-AU" sz="1800" dirty="0">
                <a:latin typeface="+mj-lt"/>
              </a:rPr>
              <a:t/>
            </a:r>
            <a:br>
              <a:rPr lang="en-AU" sz="1800" dirty="0">
                <a:latin typeface="+mj-lt"/>
              </a:rPr>
            </a:br>
            <a:r>
              <a:rPr lang="en-AU" sz="1800" dirty="0" smtClean="0">
                <a:latin typeface="+mj-lt"/>
              </a:rPr>
              <a:t/>
            </a:r>
            <a:br>
              <a:rPr lang="en-AU" sz="1800" dirty="0" smtClean="0">
                <a:latin typeface="+mj-lt"/>
              </a:rPr>
            </a:br>
            <a:r>
              <a:rPr lang="en-AU" sz="1800" dirty="0">
                <a:latin typeface="+mj-lt"/>
              </a:rPr>
              <a:t/>
            </a:r>
            <a:br>
              <a:rPr lang="en-AU" sz="1800" dirty="0">
                <a:latin typeface="+mj-lt"/>
              </a:rPr>
            </a:br>
            <a:r>
              <a:rPr lang="en-AU" sz="1800" dirty="0" smtClean="0"/>
              <a:t>Sustainability: </a:t>
            </a:r>
            <a:r>
              <a:rPr lang="en-AU" sz="1800" dirty="0"/>
              <a:t>S</a:t>
            </a:r>
            <a:r>
              <a:rPr lang="en-AU" sz="1800" dirty="0" smtClean="0"/>
              <a:t>upport for CANP 1-5 or CANP 6+</a:t>
            </a:r>
            <a:endParaRPr lang="en-AU" sz="1800" dirty="0">
              <a:latin typeface="+mj-lt"/>
            </a:endParaRPr>
          </a:p>
        </p:txBody>
      </p:sp>
      <p:sp>
        <p:nvSpPr>
          <p:cNvPr id="5" name="Textfeld 4"/>
          <p:cNvSpPr txBox="1"/>
          <p:nvPr/>
        </p:nvSpPr>
        <p:spPr>
          <a:xfrm>
            <a:off x="3907692" y="2794000"/>
            <a:ext cx="184666" cy="369332"/>
          </a:xfrm>
          <a:prstGeom prst="rect">
            <a:avLst/>
          </a:prstGeom>
          <a:noFill/>
        </p:spPr>
        <p:txBody>
          <a:bodyPr wrap="none" rtlCol="0">
            <a:spAutoFit/>
          </a:bodyPr>
          <a:lstStyle/>
          <a:p>
            <a:endParaRPr lang="en-AU"/>
          </a:p>
        </p:txBody>
      </p:sp>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7" name="Textfeld 6"/>
          <p:cNvSpPr txBox="1"/>
          <p:nvPr/>
        </p:nvSpPr>
        <p:spPr>
          <a:xfrm>
            <a:off x="181098" y="713154"/>
            <a:ext cx="8845672" cy="1477328"/>
          </a:xfrm>
          <a:prstGeom prst="rect">
            <a:avLst/>
          </a:prstGeom>
          <a:noFill/>
        </p:spPr>
        <p:txBody>
          <a:bodyPr wrap="square" rtlCol="0">
            <a:spAutoFit/>
          </a:bodyPr>
          <a:lstStyle/>
          <a:p>
            <a:endParaRPr lang="en-AU" dirty="0" smtClean="0"/>
          </a:p>
          <a:p>
            <a:r>
              <a:rPr lang="en-AU" dirty="0" smtClean="0"/>
              <a:t>Almost 70% of the respondents from survey 2 (organisers) suggest that ICMI should support new regions in developing countries to held a CANP workshop. The same number (70%) suggests that ICMI should support the five regions where a CANP workshop has been held.</a:t>
            </a:r>
          </a:p>
          <a:p>
            <a:endParaRPr lang="en-AU" dirty="0"/>
          </a:p>
        </p:txBody>
      </p:sp>
      <p:pic>
        <p:nvPicPr>
          <p:cNvPr id="8" name="Picture 3" descr="chart9333664690.png"/>
          <p:cNvPicPr>
            <a:picLocks noChangeAspect="1"/>
          </p:cNvPicPr>
          <p:nvPr/>
        </p:nvPicPr>
        <p:blipFill>
          <a:blip r:embed="rId3"/>
          <a:stretch>
            <a:fillRect/>
          </a:stretch>
        </p:blipFill>
        <p:spPr>
          <a:xfrm>
            <a:off x="0" y="2403230"/>
            <a:ext cx="4220308" cy="1782349"/>
          </a:xfrm>
          <a:prstGeom prst="rect">
            <a:avLst/>
          </a:prstGeom>
        </p:spPr>
      </p:pic>
      <p:pic>
        <p:nvPicPr>
          <p:cNvPr id="9" name="Picture 3" descr="table9333664690.png"/>
          <p:cNvPicPr>
            <a:picLocks noChangeAspect="1"/>
          </p:cNvPicPr>
          <p:nvPr/>
        </p:nvPicPr>
        <p:blipFill>
          <a:blip r:embed="rId4"/>
          <a:stretch>
            <a:fillRect/>
          </a:stretch>
        </p:blipFill>
        <p:spPr>
          <a:xfrm>
            <a:off x="4360594" y="2403230"/>
            <a:ext cx="4554946" cy="1364950"/>
          </a:xfrm>
          <a:prstGeom prst="rect">
            <a:avLst/>
          </a:prstGeom>
        </p:spPr>
      </p:pic>
    </p:spTree>
    <p:extLst>
      <p:ext uri="{BB962C8B-B14F-4D97-AF65-F5344CB8AC3E}">
        <p14:creationId xmlns:p14="http://schemas.microsoft.com/office/powerpoint/2010/main" val="33868039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1040" y="302092"/>
            <a:ext cx="8229600" cy="391272"/>
          </a:xfrm>
        </p:spPr>
        <p:txBody>
          <a:bodyPr>
            <a:noAutofit/>
          </a:bodyPr>
          <a:lstStyle/>
          <a:p>
            <a:r>
              <a:rPr lang="en-AU" sz="1800" dirty="0" smtClean="0">
                <a:latin typeface="+mj-lt"/>
              </a:rPr>
              <a:t>Sustainability: New CANP Regions</a:t>
            </a:r>
            <a:endParaRPr lang="en-AU" sz="1800" dirty="0">
              <a:latin typeface="+mj-lt"/>
            </a:endParaRPr>
          </a:p>
        </p:txBody>
      </p:sp>
      <p:sp>
        <p:nvSpPr>
          <p:cNvPr id="5" name="Textfeld 4"/>
          <p:cNvSpPr txBox="1"/>
          <p:nvPr/>
        </p:nvSpPr>
        <p:spPr>
          <a:xfrm>
            <a:off x="3907692" y="2794000"/>
            <a:ext cx="184666" cy="369332"/>
          </a:xfrm>
          <a:prstGeom prst="rect">
            <a:avLst/>
          </a:prstGeom>
          <a:noFill/>
        </p:spPr>
        <p:txBody>
          <a:bodyPr wrap="none" rtlCol="0">
            <a:spAutoFit/>
          </a:bodyPr>
          <a:lstStyle/>
          <a:p>
            <a:endParaRPr lang="de-DE" dirty="0"/>
          </a:p>
        </p:txBody>
      </p:sp>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7" name="Textfeld 6"/>
          <p:cNvSpPr txBox="1"/>
          <p:nvPr/>
        </p:nvSpPr>
        <p:spPr>
          <a:xfrm>
            <a:off x="181098" y="889000"/>
            <a:ext cx="8845672" cy="1200329"/>
          </a:xfrm>
          <a:prstGeom prst="rect">
            <a:avLst/>
          </a:prstGeom>
          <a:noFill/>
        </p:spPr>
        <p:txBody>
          <a:bodyPr wrap="square" rtlCol="0">
            <a:spAutoFit/>
          </a:bodyPr>
          <a:lstStyle/>
          <a:p>
            <a:r>
              <a:rPr lang="en-AU" dirty="0" smtClean="0"/>
              <a:t>In case ICMI decided to support new regions, the following three regions received the highest approval rate for getting supported: Nepal, Bangladesh and neighbouring countries, Pacific Islands and North African Region.</a:t>
            </a:r>
          </a:p>
          <a:p>
            <a:endParaRPr lang="de-DE" dirty="0"/>
          </a:p>
        </p:txBody>
      </p:sp>
      <p:pic>
        <p:nvPicPr>
          <p:cNvPr id="3" name="Bild 2"/>
          <p:cNvPicPr>
            <a:picLocks noChangeAspect="1"/>
          </p:cNvPicPr>
          <p:nvPr/>
        </p:nvPicPr>
        <p:blipFill>
          <a:blip r:embed="rId3"/>
          <a:stretch>
            <a:fillRect/>
          </a:stretch>
        </p:blipFill>
        <p:spPr>
          <a:xfrm>
            <a:off x="418124" y="1926868"/>
            <a:ext cx="5238262" cy="2472927"/>
          </a:xfrm>
          <a:prstGeom prst="rect">
            <a:avLst/>
          </a:prstGeom>
        </p:spPr>
      </p:pic>
    </p:spTree>
    <p:extLst>
      <p:ext uri="{BB962C8B-B14F-4D97-AF65-F5344CB8AC3E}">
        <p14:creationId xmlns:p14="http://schemas.microsoft.com/office/powerpoint/2010/main" val="202757847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424281"/>
            <a:ext cx="8646566" cy="300371"/>
          </a:xfrm>
        </p:spPr>
        <p:txBody>
          <a:bodyPr>
            <a:noAutofit/>
          </a:bodyPr>
          <a:lstStyle/>
          <a:p>
            <a:r>
              <a:rPr lang="de-DE" sz="1800" dirty="0" err="1" smtClean="0">
                <a:latin typeface="+mn-lt"/>
              </a:rPr>
              <a:t>Sustainability</a:t>
            </a:r>
            <a:r>
              <a:rPr lang="de-DE" sz="1800" dirty="0" smtClean="0">
                <a:latin typeface="+mn-lt"/>
              </a:rPr>
              <a:t>: </a:t>
            </a:r>
            <a:r>
              <a:rPr lang="de-DE" sz="1800" dirty="0" err="1" smtClean="0">
                <a:latin typeface="+mn-lt"/>
              </a:rPr>
              <a:t>Recommendations</a:t>
            </a:r>
            <a:endParaRPr sz="1800" dirty="0">
              <a:latin typeface="+mn-lt"/>
            </a:endParaRPr>
          </a:p>
        </p:txBody>
      </p:sp>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7" name="Rechteck 6"/>
          <p:cNvSpPr/>
          <p:nvPr/>
        </p:nvSpPr>
        <p:spPr>
          <a:xfrm>
            <a:off x="439613" y="724652"/>
            <a:ext cx="8433675" cy="3539430"/>
          </a:xfrm>
          <a:prstGeom prst="rect">
            <a:avLst/>
          </a:prstGeom>
        </p:spPr>
        <p:txBody>
          <a:bodyPr wrap="square">
            <a:spAutoFit/>
          </a:bodyPr>
          <a:lstStyle/>
          <a:p>
            <a:r>
              <a:rPr lang="en-AU" sz="1600" dirty="0" smtClean="0"/>
              <a:t>The following recommendations regarding sustainability are given: </a:t>
            </a:r>
          </a:p>
          <a:p>
            <a:endParaRPr lang="en-AU" sz="1600" dirty="0" smtClean="0"/>
          </a:p>
          <a:p>
            <a:pPr marL="285750" indent="-285750">
              <a:buFont typeface="Arial"/>
              <a:buChar char="•"/>
            </a:pPr>
            <a:r>
              <a:rPr lang="en-AU" sz="1600" dirty="0" smtClean="0"/>
              <a:t>As a key result from the evaluation it is suggested that </a:t>
            </a:r>
            <a:r>
              <a:rPr lang="en-AU" sz="1600" b="1" dirty="0" smtClean="0"/>
              <a:t>ICMI should support both: new CANP programmes (in new regions) AND the existing (CANP 1-5) programmes</a:t>
            </a:r>
            <a:r>
              <a:rPr lang="en-AU" sz="1600" dirty="0" smtClean="0"/>
              <a:t>. Developing and enhancing the mathematical and pedagogical potential of a region takes several years, therefore it is recommended to continue the involvement in the CANP 1- 5 regions.</a:t>
            </a:r>
            <a:endParaRPr lang="en-AU" sz="1600" dirty="0" smtClean="0"/>
          </a:p>
          <a:p>
            <a:pPr marL="285750" indent="-285750">
              <a:buFont typeface="Arial"/>
              <a:buChar char="•"/>
            </a:pPr>
            <a:r>
              <a:rPr lang="en-AU" sz="1600" dirty="0" smtClean="0"/>
              <a:t>A </a:t>
            </a:r>
            <a:r>
              <a:rPr lang="en-AU" sz="1600" b="1" dirty="0" smtClean="0"/>
              <a:t>strategic</a:t>
            </a:r>
            <a:r>
              <a:rPr lang="en-AU" sz="1600" b="1" dirty="0" smtClean="0"/>
              <a:t> </a:t>
            </a:r>
            <a:r>
              <a:rPr lang="en-AU" sz="1600" b="1" dirty="0" smtClean="0"/>
              <a:t>plan from ICMI/ ICMI leadership how to continue support (e.g. mobility and technical) for the five networks </a:t>
            </a:r>
            <a:r>
              <a:rPr lang="en-AU" sz="1600" dirty="0" smtClean="0"/>
              <a:t>would help to sustain achieved results. </a:t>
            </a:r>
          </a:p>
          <a:p>
            <a:pPr marL="285750" indent="-285750">
              <a:buFont typeface="Arial"/>
              <a:buChar char="•"/>
            </a:pPr>
            <a:r>
              <a:rPr lang="en-AU" sz="1600" dirty="0" smtClean="0"/>
              <a:t>An extension of the financial and international support for CANP 1-5 activities would help to establish a sustainable structure/network in the five CANP regions and possibly allow to extend each region with more participating countries:  For example CANP 3 could involve Myanmar, CANP 4 could reach out to neighbouring countries as well as to CANP 1, and CANP 5 could (continue) to reach out to CANP 2. For CANP 1 also the extension to close countries should be envisaged (Cameroon, Congo).</a:t>
            </a:r>
            <a:endParaRPr lang="en-AU" sz="1600" dirty="0"/>
          </a:p>
        </p:txBody>
      </p:sp>
    </p:spTree>
    <p:extLst>
      <p:ext uri="{BB962C8B-B14F-4D97-AF65-F5344CB8AC3E}">
        <p14:creationId xmlns:p14="http://schemas.microsoft.com/office/powerpoint/2010/main" val="3493894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3538" y="129203"/>
            <a:ext cx="8229600" cy="391272"/>
          </a:xfrm>
        </p:spPr>
        <p:txBody>
          <a:bodyPr>
            <a:noAutofit/>
          </a:bodyPr>
          <a:lstStyle/>
          <a:p>
            <a:r>
              <a:rPr lang="en-AU" sz="1600" b="0" dirty="0" smtClean="0">
                <a:latin typeface="Calibri"/>
                <a:cs typeface="Calibri"/>
              </a:rPr>
              <a:t>CANP1-</a:t>
            </a:r>
            <a:r>
              <a:rPr lang="de-DE" sz="1600" b="0" dirty="0" err="1" smtClean="0">
                <a:latin typeface="Calibri"/>
                <a:cs typeface="Calibri"/>
              </a:rPr>
              <a:t>EDiMaths</a:t>
            </a:r>
            <a:r>
              <a:rPr lang="de-DE" sz="1600" b="0" dirty="0" smtClean="0">
                <a:latin typeface="Calibri"/>
                <a:cs typeface="Calibri"/>
              </a:rPr>
              <a:t>: </a:t>
            </a:r>
            <a:r>
              <a:rPr lang="de-DE" sz="1600" b="0" dirty="0">
                <a:latin typeface="Calibri"/>
                <a:cs typeface="Calibri"/>
              </a:rPr>
              <a:t>Sub-</a:t>
            </a:r>
            <a:r>
              <a:rPr lang="de-DE" sz="1600" b="0" dirty="0" err="1">
                <a:latin typeface="Calibri"/>
                <a:cs typeface="Calibri"/>
              </a:rPr>
              <a:t>Saharan</a:t>
            </a:r>
            <a:r>
              <a:rPr lang="de-DE" sz="1600" b="0" dirty="0">
                <a:latin typeface="Calibri"/>
                <a:cs typeface="Calibri"/>
              </a:rPr>
              <a:t> </a:t>
            </a:r>
            <a:r>
              <a:rPr lang="de-DE" sz="1600" b="0" dirty="0" err="1" smtClean="0">
                <a:latin typeface="Calibri"/>
                <a:cs typeface="Calibri"/>
              </a:rPr>
              <a:t>Africa</a:t>
            </a:r>
            <a:r>
              <a:rPr lang="de-DE" sz="1600" b="0" dirty="0" smtClean="0">
                <a:latin typeface="Calibri"/>
                <a:cs typeface="Calibri"/>
              </a:rPr>
              <a:t>/</a:t>
            </a:r>
            <a:r>
              <a:rPr lang="en-AU" sz="1600" b="0" noProof="1" smtClean="0">
                <a:latin typeface="Calibri"/>
                <a:cs typeface="Calibri"/>
              </a:rPr>
              <a:t> </a:t>
            </a:r>
            <a:r>
              <a:rPr lang="en-AU" sz="1600" b="0" noProof="1">
                <a:latin typeface="Calibri"/>
                <a:cs typeface="Calibri"/>
              </a:rPr>
              <a:t>francophone Western Africa region </a:t>
            </a:r>
            <a:r>
              <a:rPr lang="en-AU" sz="1600" b="0" dirty="0" smtClean="0">
                <a:latin typeface="Calibri"/>
                <a:cs typeface="Calibri"/>
              </a:rPr>
              <a:t>(started 2011) </a:t>
            </a:r>
            <a:endParaRPr lang="de-DE" sz="1600" b="0" dirty="0">
              <a:latin typeface="Calibri"/>
              <a:cs typeface="Calibri"/>
            </a:endParaRPr>
          </a:p>
        </p:txBody>
      </p:sp>
      <p:sp>
        <p:nvSpPr>
          <p:cNvPr id="3" name="Rechteck 2"/>
          <p:cNvSpPr/>
          <p:nvPr/>
        </p:nvSpPr>
        <p:spPr>
          <a:xfrm>
            <a:off x="3790462" y="865441"/>
            <a:ext cx="5138616" cy="3621504"/>
          </a:xfrm>
          <a:prstGeom prst="rect">
            <a:avLst/>
          </a:prstGeom>
        </p:spPr>
        <p:txBody>
          <a:bodyPr wrap="square">
            <a:spAutoFit/>
          </a:bodyPr>
          <a:lstStyle/>
          <a:p>
            <a:r>
              <a:rPr lang="en-AU" sz="1600" dirty="0" smtClean="0"/>
              <a:t>First workshop had participants from Senegal, Ivory Coast, Burkina, Niger, Mali, Benin. Total: 41, plus organisers.</a:t>
            </a:r>
          </a:p>
          <a:p>
            <a:endParaRPr lang="en-AU" sz="1600" b="1" baseline="30000" noProof="1" smtClean="0"/>
          </a:p>
          <a:p>
            <a:r>
              <a:rPr lang="en-AU" sz="1600" b="1" noProof="1" smtClean="0"/>
              <a:t>Selected activities since 2011</a:t>
            </a:r>
          </a:p>
          <a:p>
            <a:pPr marL="285750" indent="-285750">
              <a:buFont typeface="Arial"/>
              <a:buChar char="•"/>
            </a:pPr>
            <a:r>
              <a:rPr lang="en-AU" sz="1600" noProof="1" smtClean="0"/>
              <a:t>Constitution of EDiMATH, a network for the education of mathematics teachers in the sub-region of Western Africa and election of national committee members</a:t>
            </a:r>
          </a:p>
          <a:p>
            <a:pPr marL="285750" indent="-285750">
              <a:buFont typeface="Arial"/>
              <a:buChar char="•"/>
            </a:pPr>
            <a:r>
              <a:rPr lang="en-AU" sz="1600" noProof="1" smtClean="0"/>
              <a:t>Presentation of EDiMaths at EMF 2012 in Geneva </a:t>
            </a:r>
          </a:p>
          <a:p>
            <a:pPr marL="285750" indent="-285750">
              <a:buFont typeface="Arial"/>
              <a:buChar char="•"/>
            </a:pPr>
            <a:r>
              <a:rPr lang="en-AU" sz="1600" dirty="0" smtClean="0"/>
              <a:t>EMF-</a:t>
            </a:r>
            <a:r>
              <a:rPr lang="en-AU" sz="1600" dirty="0" err="1" smtClean="0"/>
              <a:t>Algier</a:t>
            </a:r>
            <a:r>
              <a:rPr lang="en-AU" sz="1600" dirty="0" smtClean="0"/>
              <a:t> (2015) laid the groundwork for the Association of African Mathematics Didactics (</a:t>
            </a:r>
            <a:r>
              <a:rPr lang="en-AU" sz="1600" dirty="0" err="1" smtClean="0"/>
              <a:t>ADiMA</a:t>
            </a:r>
            <a:r>
              <a:rPr lang="en-AU" sz="1600" dirty="0" smtClean="0"/>
              <a:t>)</a:t>
            </a:r>
          </a:p>
          <a:p>
            <a:pPr marL="285750" indent="-285750">
              <a:buFont typeface="Arial"/>
              <a:buChar char="•"/>
            </a:pPr>
            <a:r>
              <a:rPr lang="en-AU" sz="1600" dirty="0" smtClean="0"/>
              <a:t>Active involvement of CANP participants in activities related to mathematics education (local and regional level): curriculum reform, design, mathematics teacher training programs and mathematics educators.</a:t>
            </a:r>
          </a:p>
          <a:p>
            <a:endParaRPr lang="en-AU" sz="1600" baseline="30000" noProof="1" smtClean="0"/>
          </a:p>
        </p:txBody>
      </p:sp>
      <p:pic>
        <p:nvPicPr>
          <p:cNvPr id="4" name="Bild 3"/>
          <p:cNvPicPr>
            <a:picLocks noChangeAspect="1"/>
          </p:cNvPicPr>
          <p:nvPr/>
        </p:nvPicPr>
        <p:blipFill>
          <a:blip r:embed="rId2"/>
          <a:stretch>
            <a:fillRect/>
          </a:stretch>
        </p:blipFill>
        <p:spPr>
          <a:xfrm>
            <a:off x="411286" y="2138255"/>
            <a:ext cx="2539022" cy="2422924"/>
          </a:xfrm>
          <a:prstGeom prst="rect">
            <a:avLst/>
          </a:prstGeom>
        </p:spPr>
      </p:pic>
      <p:pic>
        <p:nvPicPr>
          <p:cNvPr id="6" name="Bild 5"/>
          <p:cNvPicPr>
            <a:picLocks noChangeAspect="1"/>
          </p:cNvPicPr>
          <p:nvPr/>
        </p:nvPicPr>
        <p:blipFill>
          <a:blip r:embed="rId3"/>
          <a:stretch>
            <a:fillRect/>
          </a:stretch>
        </p:blipFill>
        <p:spPr>
          <a:xfrm>
            <a:off x="127000" y="4561179"/>
            <a:ext cx="1738923" cy="592089"/>
          </a:xfrm>
          <a:prstGeom prst="rect">
            <a:avLst/>
          </a:prstGeom>
        </p:spPr>
      </p:pic>
      <p:sp>
        <p:nvSpPr>
          <p:cNvPr id="7" name="Textfeld 6"/>
          <p:cNvSpPr txBox="1"/>
          <p:nvPr/>
        </p:nvSpPr>
        <p:spPr>
          <a:xfrm>
            <a:off x="283308" y="724653"/>
            <a:ext cx="3458307" cy="1395253"/>
          </a:xfrm>
          <a:prstGeom prst="rect">
            <a:avLst/>
          </a:prstGeom>
          <a:noFill/>
        </p:spPr>
        <p:txBody>
          <a:bodyPr wrap="square" rtlCol="0">
            <a:spAutoFit/>
          </a:bodyPr>
          <a:lstStyle/>
          <a:p>
            <a:r>
              <a:rPr lang="en-AU" sz="2000" baseline="30000" noProof="1"/>
              <a:t>2011:</a:t>
            </a:r>
            <a:r>
              <a:rPr lang="en-AU" sz="2000" noProof="1"/>
              <a:t> </a:t>
            </a:r>
            <a:r>
              <a:rPr lang="en-AU" sz="2000" baseline="30000" noProof="1"/>
              <a:t>CANP-EDiMath1</a:t>
            </a:r>
            <a:r>
              <a:rPr lang="en-AU" sz="2000" baseline="30000" noProof="1" smtClean="0"/>
              <a:t>: first workshop was</a:t>
            </a:r>
            <a:r>
              <a:rPr lang="en-AU" sz="2000" noProof="1" smtClean="0"/>
              <a:t> </a:t>
            </a:r>
            <a:r>
              <a:rPr lang="en-AU" sz="2000" baseline="30000" noProof="1" smtClean="0"/>
              <a:t>held </a:t>
            </a:r>
            <a:r>
              <a:rPr lang="en-AU" sz="2000" baseline="30000" noProof="1"/>
              <a:t>in Bamako </a:t>
            </a:r>
            <a:r>
              <a:rPr lang="en-AU" sz="2000" baseline="30000" noProof="1" smtClean="0"/>
              <a:t>In 2011 </a:t>
            </a:r>
          </a:p>
          <a:p>
            <a:r>
              <a:rPr lang="en-AU" sz="2000" baseline="30000" noProof="1" smtClean="0"/>
              <a:t>CANP</a:t>
            </a:r>
            <a:r>
              <a:rPr lang="en-AU" sz="2000" baseline="30000" noProof="1"/>
              <a:t>-</a:t>
            </a:r>
            <a:r>
              <a:rPr lang="en-AU" sz="2000" baseline="30000" noProof="1" smtClean="0"/>
              <a:t>EDiMaths2: second workshop was</a:t>
            </a:r>
            <a:r>
              <a:rPr lang="en-AU" sz="2000" noProof="1" smtClean="0"/>
              <a:t> </a:t>
            </a:r>
            <a:r>
              <a:rPr lang="en-AU" sz="2000" baseline="30000" noProof="1" smtClean="0"/>
              <a:t>held </a:t>
            </a:r>
            <a:r>
              <a:rPr lang="en-AU" sz="2000" baseline="30000" noProof="1"/>
              <a:t>in Dakar, </a:t>
            </a:r>
            <a:r>
              <a:rPr lang="en-AU" sz="2000" baseline="30000" noProof="1" smtClean="0"/>
              <a:t>Senegal (2012). </a:t>
            </a:r>
            <a:endParaRPr lang="en-AU" sz="2000" baseline="30000" noProof="1"/>
          </a:p>
          <a:p>
            <a:endParaRPr lang="de-DE" dirty="0"/>
          </a:p>
        </p:txBody>
      </p:sp>
    </p:spTree>
    <p:extLst>
      <p:ext uri="{BB962C8B-B14F-4D97-AF65-F5344CB8AC3E}">
        <p14:creationId xmlns:p14="http://schemas.microsoft.com/office/powerpoint/2010/main" val="2497905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424281"/>
            <a:ext cx="8646566" cy="300371"/>
          </a:xfrm>
        </p:spPr>
        <p:txBody>
          <a:bodyPr>
            <a:normAutofit fontScale="90000"/>
          </a:bodyPr>
          <a:lstStyle/>
          <a:p>
            <a:r>
              <a:rPr lang="de-DE" sz="1800" dirty="0" err="1">
                <a:latin typeface="+mj-lt"/>
              </a:rPr>
              <a:t>Sustainability</a:t>
            </a:r>
            <a:r>
              <a:rPr lang="de-DE" sz="1800" dirty="0">
                <a:latin typeface="+mj-lt"/>
              </a:rPr>
              <a:t>: </a:t>
            </a:r>
            <a:r>
              <a:rPr sz="1800" dirty="0" smtClean="0">
                <a:latin typeface="+mj-lt"/>
              </a:rPr>
              <a:t>What </a:t>
            </a:r>
            <a:r>
              <a:rPr sz="1800" dirty="0">
                <a:latin typeface="+mj-lt"/>
              </a:rPr>
              <a:t>could be the future of the CANP series in general and ICMIs role in it?</a:t>
            </a:r>
          </a:p>
        </p:txBody>
      </p:sp>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3" name="Rechteck 2"/>
          <p:cNvSpPr/>
          <p:nvPr/>
        </p:nvSpPr>
        <p:spPr>
          <a:xfrm>
            <a:off x="256031" y="884859"/>
            <a:ext cx="8575353" cy="3416320"/>
          </a:xfrm>
          <a:prstGeom prst="rect">
            <a:avLst/>
          </a:prstGeom>
        </p:spPr>
        <p:txBody>
          <a:bodyPr wrap="square">
            <a:spAutoFit/>
          </a:bodyPr>
          <a:lstStyle/>
          <a:p>
            <a:pPr marL="285750" indent="-285750">
              <a:buFont typeface="Arial"/>
              <a:buChar char="•"/>
            </a:pPr>
            <a:r>
              <a:rPr lang="en-AU" dirty="0" smtClean="0">
                <a:latin typeface="+mj-lt"/>
              </a:rPr>
              <a:t>The five networks should be involved in any ICMI regional activities, e.g. Regional Conferences, ICMI Studies, at ICME, in regional meetings or activities from ICMI Affiliated Organisations and Study Groups. This could ensure the actual “empowerment” of the five regions and help the CANP participants to become more active in the ICMI community, at the same time, local ownership of the networks and its activities must be ensured.</a:t>
            </a:r>
          </a:p>
          <a:p>
            <a:pPr marL="285750" indent="-285750">
              <a:buFont typeface="Arial"/>
              <a:buChar char="•"/>
            </a:pPr>
            <a:r>
              <a:rPr lang="en-AU" dirty="0" smtClean="0">
                <a:latin typeface="+mj-lt"/>
              </a:rPr>
              <a:t>Monitoring structures of the CANP 1-5 (and future) CANP network activities and of possibly third-party funding should be considered, e.g. annual reports by the network to ICMI leadership. </a:t>
            </a:r>
          </a:p>
          <a:p>
            <a:pPr marL="285750" indent="-285750">
              <a:buFont typeface="Arial"/>
              <a:buChar char="•"/>
            </a:pPr>
            <a:r>
              <a:rPr lang="en-AU" dirty="0" smtClean="0">
                <a:latin typeface="+mj-lt"/>
              </a:rPr>
              <a:t>The structures of the five regional networks should be discussed with the ICMI leadership, e.g. should the ICMI leadership support a basic structure e.g. with at least one contact person per country and one main contact person for the entire network.</a:t>
            </a:r>
          </a:p>
        </p:txBody>
      </p:sp>
    </p:spTree>
    <p:extLst>
      <p:ext uri="{BB962C8B-B14F-4D97-AF65-F5344CB8AC3E}">
        <p14:creationId xmlns:p14="http://schemas.microsoft.com/office/powerpoint/2010/main" val="12555132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424281"/>
            <a:ext cx="8646566" cy="300371"/>
          </a:xfrm>
        </p:spPr>
        <p:txBody>
          <a:bodyPr>
            <a:noAutofit/>
          </a:bodyPr>
          <a:lstStyle/>
          <a:p>
            <a:r>
              <a:rPr lang="de-DE" sz="1800" dirty="0" err="1" smtClean="0">
                <a:latin typeface="+mn-lt"/>
              </a:rPr>
              <a:t>Sustainability</a:t>
            </a:r>
            <a:r>
              <a:rPr lang="de-DE" sz="1800" dirty="0" smtClean="0">
                <a:latin typeface="+mn-lt"/>
              </a:rPr>
              <a:t>: </a:t>
            </a:r>
            <a:r>
              <a:rPr lang="en-AU" sz="1800" dirty="0">
                <a:latin typeface="+mn-lt"/>
              </a:rPr>
              <a:t>General Assessment</a:t>
            </a:r>
            <a:endParaRPr sz="1800" dirty="0">
              <a:latin typeface="+mn-lt"/>
            </a:endParaRPr>
          </a:p>
        </p:txBody>
      </p:sp>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3" name="Rechteck 2"/>
          <p:cNvSpPr/>
          <p:nvPr/>
        </p:nvSpPr>
        <p:spPr>
          <a:xfrm>
            <a:off x="256031" y="884859"/>
            <a:ext cx="8575353" cy="3416320"/>
          </a:xfrm>
          <a:prstGeom prst="rect">
            <a:avLst/>
          </a:prstGeom>
        </p:spPr>
        <p:txBody>
          <a:bodyPr wrap="square">
            <a:spAutoFit/>
          </a:bodyPr>
          <a:lstStyle/>
          <a:p>
            <a:r>
              <a:rPr lang="en-AU" dirty="0" smtClean="0">
                <a:solidFill>
                  <a:srgbClr val="000090"/>
                </a:solidFill>
              </a:rPr>
              <a:t>The assessment regarding sustainability is positive on the individual level. </a:t>
            </a:r>
          </a:p>
          <a:p>
            <a:r>
              <a:rPr lang="en-AU" dirty="0" smtClean="0">
                <a:solidFill>
                  <a:srgbClr val="000090"/>
                </a:solidFill>
              </a:rPr>
              <a:t>There is a high interest of many participants to sustain the results of CANP and to keep active in the new network to improve mathematics education in the region. </a:t>
            </a:r>
          </a:p>
          <a:p>
            <a:endParaRPr lang="en-AU" dirty="0" smtClean="0">
              <a:solidFill>
                <a:srgbClr val="000090"/>
              </a:solidFill>
            </a:endParaRPr>
          </a:p>
          <a:p>
            <a:r>
              <a:rPr lang="en-AU" dirty="0" smtClean="0">
                <a:solidFill>
                  <a:srgbClr val="000090"/>
                </a:solidFill>
              </a:rPr>
              <a:t>At the organisational level the results show that the new networks need further support and strategies to sustain their impact and the results of CANP. </a:t>
            </a:r>
          </a:p>
          <a:p>
            <a:r>
              <a:rPr lang="en-AU" dirty="0" smtClean="0">
                <a:solidFill>
                  <a:srgbClr val="000090"/>
                </a:solidFill>
              </a:rPr>
              <a:t>Many networks also depend heavily on a few individuals. </a:t>
            </a:r>
          </a:p>
          <a:p>
            <a:endParaRPr lang="en-AU" dirty="0" smtClean="0">
              <a:solidFill>
                <a:srgbClr val="000090"/>
              </a:solidFill>
            </a:endParaRPr>
          </a:p>
          <a:p>
            <a:r>
              <a:rPr lang="en-AU" dirty="0" smtClean="0">
                <a:solidFill>
                  <a:srgbClr val="000090"/>
                </a:solidFill>
              </a:rPr>
              <a:t>The evaluation shows that the networks and projects initiated through CANP can be sustained at a certain level in the future, but further support and some basic funding for activities of the network for at 2-5 years would be helpful to involve more stake holders in the networks and help to sustain them. </a:t>
            </a:r>
            <a:endParaRPr lang="en-AU" dirty="0">
              <a:solidFill>
                <a:srgbClr val="000090"/>
              </a:solidFill>
            </a:endParaRPr>
          </a:p>
        </p:txBody>
      </p:sp>
    </p:spTree>
    <p:extLst>
      <p:ext uri="{BB962C8B-B14F-4D97-AF65-F5344CB8AC3E}">
        <p14:creationId xmlns:p14="http://schemas.microsoft.com/office/powerpoint/2010/main" val="39049269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mj-lt"/>
              </a:rPr>
              <a:t>Key </a:t>
            </a:r>
            <a:r>
              <a:rPr lang="de-DE" dirty="0" err="1" smtClean="0">
                <a:latin typeface="+mj-lt"/>
              </a:rPr>
              <a:t>Results</a:t>
            </a:r>
            <a:r>
              <a:rPr lang="de-DE" dirty="0" smtClean="0">
                <a:latin typeface="+mj-lt"/>
              </a:rPr>
              <a:t>: Future </a:t>
            </a:r>
            <a:r>
              <a:rPr lang="de-DE" dirty="0" err="1">
                <a:latin typeface="+mj-lt"/>
              </a:rPr>
              <a:t>of</a:t>
            </a:r>
            <a:r>
              <a:rPr lang="de-DE" dirty="0">
                <a:latin typeface="+mj-lt"/>
              </a:rPr>
              <a:t> </a:t>
            </a:r>
            <a:r>
              <a:rPr lang="de-DE" dirty="0" err="1">
                <a:latin typeface="+mj-lt"/>
              </a:rPr>
              <a:t>the</a:t>
            </a:r>
            <a:r>
              <a:rPr lang="de-DE" dirty="0">
                <a:latin typeface="+mj-lt"/>
              </a:rPr>
              <a:t> </a:t>
            </a:r>
            <a:r>
              <a:rPr lang="de-DE" dirty="0" err="1">
                <a:latin typeface="+mj-lt"/>
              </a:rPr>
              <a:t>Capacity</a:t>
            </a:r>
            <a:r>
              <a:rPr lang="de-DE" dirty="0">
                <a:latin typeface="+mj-lt"/>
              </a:rPr>
              <a:t> </a:t>
            </a:r>
            <a:r>
              <a:rPr lang="de-DE" dirty="0" err="1">
                <a:latin typeface="+mj-lt"/>
              </a:rPr>
              <a:t>and</a:t>
            </a:r>
            <a:r>
              <a:rPr lang="de-DE" dirty="0">
                <a:latin typeface="+mj-lt"/>
              </a:rPr>
              <a:t> Network Project (CANP)</a:t>
            </a:r>
          </a:p>
        </p:txBody>
      </p:sp>
      <p:pic>
        <p:nvPicPr>
          <p:cNvPr id="4" name="Bild 3"/>
          <p:cNvPicPr>
            <a:picLocks noChangeAspect="1"/>
          </p:cNvPicPr>
          <p:nvPr/>
        </p:nvPicPr>
        <p:blipFill>
          <a:blip r:embed="rId2"/>
          <a:stretch>
            <a:fillRect/>
          </a:stretch>
        </p:blipFill>
        <p:spPr>
          <a:xfrm>
            <a:off x="130172" y="4614402"/>
            <a:ext cx="1728061" cy="538867"/>
          </a:xfrm>
          <a:prstGeom prst="rect">
            <a:avLst/>
          </a:prstGeom>
        </p:spPr>
      </p:pic>
      <p:sp>
        <p:nvSpPr>
          <p:cNvPr id="3" name="Textfeld 2"/>
          <p:cNvSpPr txBox="1"/>
          <p:nvPr/>
        </p:nvSpPr>
        <p:spPr>
          <a:xfrm>
            <a:off x="224692" y="859692"/>
            <a:ext cx="8280031" cy="1200329"/>
          </a:xfrm>
          <a:prstGeom prst="rect">
            <a:avLst/>
          </a:prstGeom>
          <a:noFill/>
        </p:spPr>
        <p:txBody>
          <a:bodyPr wrap="none" rtlCol="0">
            <a:spAutoFit/>
          </a:bodyPr>
          <a:lstStyle/>
          <a:p>
            <a:pPr marL="0" lvl="1"/>
            <a:r>
              <a:rPr lang="en-US" sz="3600" dirty="0"/>
              <a:t>F</a:t>
            </a:r>
            <a:r>
              <a:rPr lang="en-US" sz="3600" dirty="0" smtClean="0"/>
              <a:t>urther Recommendations and Conclusion</a:t>
            </a:r>
            <a:endParaRPr lang="en-AU" sz="3600" dirty="0"/>
          </a:p>
          <a:p>
            <a:endParaRPr lang="de-DE" sz="3600" dirty="0"/>
          </a:p>
        </p:txBody>
      </p:sp>
      <p:pic>
        <p:nvPicPr>
          <p:cNvPr id="8" name="Bild 7"/>
          <p:cNvPicPr>
            <a:picLocks noChangeAspect="1"/>
          </p:cNvPicPr>
          <p:nvPr/>
        </p:nvPicPr>
        <p:blipFill>
          <a:blip r:embed="rId3"/>
          <a:stretch>
            <a:fillRect/>
          </a:stretch>
        </p:blipFill>
        <p:spPr>
          <a:xfrm>
            <a:off x="2613270" y="2426934"/>
            <a:ext cx="3717192" cy="2187468"/>
          </a:xfrm>
          <a:prstGeom prst="rect">
            <a:avLst/>
          </a:prstGeom>
        </p:spPr>
      </p:pic>
    </p:spTree>
    <p:extLst>
      <p:ext uri="{BB962C8B-B14F-4D97-AF65-F5344CB8AC3E}">
        <p14:creationId xmlns:p14="http://schemas.microsoft.com/office/powerpoint/2010/main" val="179197607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lvl="1"/>
            <a:r>
              <a:rPr lang="en-US" b="1" dirty="0" smtClean="0">
                <a:latin typeface="+mj-lt"/>
              </a:rPr>
              <a:t>Further Recommendations </a:t>
            </a:r>
            <a:endParaRPr lang="en-US" b="1" dirty="0" smtClean="0">
              <a:latin typeface="+mj-lt"/>
            </a:endParaRPr>
          </a:p>
        </p:txBody>
      </p:sp>
      <p:pic>
        <p:nvPicPr>
          <p:cNvPr id="4" name="Bild 3"/>
          <p:cNvPicPr>
            <a:picLocks noChangeAspect="1"/>
          </p:cNvPicPr>
          <p:nvPr/>
        </p:nvPicPr>
        <p:blipFill>
          <a:blip r:embed="rId2"/>
          <a:stretch>
            <a:fillRect/>
          </a:stretch>
        </p:blipFill>
        <p:spPr>
          <a:xfrm>
            <a:off x="130172" y="4614402"/>
            <a:ext cx="1728061" cy="538867"/>
          </a:xfrm>
          <a:prstGeom prst="rect">
            <a:avLst/>
          </a:prstGeom>
        </p:spPr>
      </p:pic>
      <p:sp>
        <p:nvSpPr>
          <p:cNvPr id="5" name="Textfeld 4"/>
          <p:cNvSpPr txBox="1"/>
          <p:nvPr/>
        </p:nvSpPr>
        <p:spPr>
          <a:xfrm>
            <a:off x="234462" y="724653"/>
            <a:ext cx="8723924" cy="3970318"/>
          </a:xfrm>
          <a:prstGeom prst="rect">
            <a:avLst/>
          </a:prstGeom>
          <a:noFill/>
        </p:spPr>
        <p:txBody>
          <a:bodyPr wrap="square" rtlCol="0">
            <a:spAutoFit/>
          </a:bodyPr>
          <a:lstStyle/>
          <a:p>
            <a:r>
              <a:rPr lang="en-AU" b="1" dirty="0" smtClean="0"/>
              <a:t>Communication and cooperation </a:t>
            </a:r>
            <a:r>
              <a:rPr lang="en-AU" dirty="0" smtClean="0"/>
              <a:t>within the regional network, but also between the five</a:t>
            </a:r>
          </a:p>
          <a:p>
            <a:r>
              <a:rPr lang="en-AU" dirty="0" smtClean="0"/>
              <a:t>networks and other ICMI stakeholder/community members should be intensified, e.g.</a:t>
            </a:r>
          </a:p>
          <a:p>
            <a:r>
              <a:rPr lang="en-AU" dirty="0" smtClean="0"/>
              <a:t>through social media and new technologies. </a:t>
            </a:r>
            <a:r>
              <a:rPr lang="en-AU" dirty="0" err="1" smtClean="0"/>
              <a:t>WhatsApp</a:t>
            </a:r>
            <a:r>
              <a:rPr lang="en-AU" dirty="0" smtClean="0"/>
              <a:t>, Telegram, or Facebook groups can help spread news and keep in contact. </a:t>
            </a:r>
          </a:p>
          <a:p>
            <a:endParaRPr lang="en-AU" dirty="0" smtClean="0"/>
          </a:p>
          <a:p>
            <a:pPr marL="285750" indent="-285750">
              <a:buFont typeface="Arial"/>
              <a:buChar char="•"/>
            </a:pPr>
            <a:r>
              <a:rPr lang="en-AU" dirty="0" smtClean="0"/>
              <a:t>Members of the East African Mathematics Education Network created short videos for learning and distributed those videos via </a:t>
            </a:r>
            <a:r>
              <a:rPr lang="en-AU" dirty="0" err="1" smtClean="0"/>
              <a:t>WhatsApp</a:t>
            </a:r>
            <a:r>
              <a:rPr lang="en-AU" dirty="0" smtClean="0"/>
              <a:t>. </a:t>
            </a:r>
          </a:p>
          <a:p>
            <a:pPr marL="285750" indent="-285750">
              <a:buFont typeface="Arial"/>
              <a:buChar char="•"/>
            </a:pPr>
            <a:r>
              <a:rPr lang="en-AU" dirty="0" smtClean="0"/>
              <a:t>The CANP 2 Mathematics Education Network of Central America and the Caribbean network has an active Facebook Page.  </a:t>
            </a:r>
          </a:p>
          <a:p>
            <a:pPr marL="285750" indent="-285750">
              <a:buFont typeface="Arial"/>
              <a:buChar char="•"/>
            </a:pPr>
            <a:r>
              <a:rPr lang="en-AU" dirty="0" smtClean="0"/>
              <a:t>The CANP 5: the creation of an </a:t>
            </a:r>
            <a:r>
              <a:rPr lang="en-AU" dirty="0" err="1" smtClean="0"/>
              <a:t>WhatsApp</a:t>
            </a:r>
            <a:r>
              <a:rPr lang="en-AU" dirty="0" smtClean="0"/>
              <a:t> group facilitated easy and free exchange of information and was used as a tool to distribute information about the follow-up activities in 2017.</a:t>
            </a:r>
          </a:p>
          <a:p>
            <a:endParaRPr lang="de-DE" dirty="0" smtClean="0"/>
          </a:p>
          <a:p>
            <a:endParaRPr lang="de-DE" dirty="0" smtClean="0"/>
          </a:p>
        </p:txBody>
      </p:sp>
    </p:spTree>
    <p:extLst>
      <p:ext uri="{BB962C8B-B14F-4D97-AF65-F5344CB8AC3E}">
        <p14:creationId xmlns:p14="http://schemas.microsoft.com/office/powerpoint/2010/main" val="173211992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lvl="1"/>
            <a:r>
              <a:rPr lang="en-US" b="1" dirty="0">
                <a:latin typeface="+mj-lt"/>
              </a:rPr>
              <a:t>Further Recommendations </a:t>
            </a:r>
            <a:endParaRPr lang="en-US" dirty="0" smtClean="0">
              <a:latin typeface="+mj-lt"/>
            </a:endParaRPr>
          </a:p>
        </p:txBody>
      </p:sp>
      <p:pic>
        <p:nvPicPr>
          <p:cNvPr id="4" name="Bild 3"/>
          <p:cNvPicPr>
            <a:picLocks noChangeAspect="1"/>
          </p:cNvPicPr>
          <p:nvPr/>
        </p:nvPicPr>
        <p:blipFill>
          <a:blip r:embed="rId2"/>
          <a:stretch>
            <a:fillRect/>
          </a:stretch>
        </p:blipFill>
        <p:spPr>
          <a:xfrm>
            <a:off x="130172" y="4614402"/>
            <a:ext cx="1728061" cy="538867"/>
          </a:xfrm>
          <a:prstGeom prst="rect">
            <a:avLst/>
          </a:prstGeom>
        </p:spPr>
      </p:pic>
      <p:sp>
        <p:nvSpPr>
          <p:cNvPr id="5" name="Textfeld 4"/>
          <p:cNvSpPr txBox="1"/>
          <p:nvPr/>
        </p:nvSpPr>
        <p:spPr>
          <a:xfrm>
            <a:off x="234461" y="849923"/>
            <a:ext cx="8319480" cy="2031325"/>
          </a:xfrm>
          <a:prstGeom prst="rect">
            <a:avLst/>
          </a:prstGeom>
          <a:noFill/>
        </p:spPr>
        <p:txBody>
          <a:bodyPr wrap="none" rtlCol="0">
            <a:spAutoFit/>
          </a:bodyPr>
          <a:lstStyle/>
          <a:p>
            <a:r>
              <a:rPr lang="en-AU" dirty="0" smtClean="0"/>
              <a:t>The issue of </a:t>
            </a:r>
            <a:r>
              <a:rPr lang="en-AU" b="1" dirty="0" smtClean="0"/>
              <a:t>regional (scientific) relevance </a:t>
            </a:r>
            <a:r>
              <a:rPr lang="en-AU" dirty="0" smtClean="0"/>
              <a:t>should be monitored in all CANP</a:t>
            </a:r>
          </a:p>
          <a:p>
            <a:r>
              <a:rPr lang="en-AU" dirty="0" smtClean="0"/>
              <a:t>activities very strongly, regional related topics should be included in all activities.</a:t>
            </a:r>
          </a:p>
          <a:p>
            <a:endParaRPr lang="en-AU" dirty="0" smtClean="0"/>
          </a:p>
          <a:p>
            <a:r>
              <a:rPr lang="en-AU" dirty="0" smtClean="0"/>
              <a:t>Clearly defined monitoring and evaluation structures including defining clear</a:t>
            </a:r>
          </a:p>
          <a:p>
            <a:r>
              <a:rPr lang="en-AU" dirty="0" smtClean="0"/>
              <a:t>objectives, results and indicators for measuring the success for each new CANP activity</a:t>
            </a:r>
          </a:p>
          <a:p>
            <a:r>
              <a:rPr lang="en-AU" dirty="0" smtClean="0"/>
              <a:t>should be taken into consideration by the ICMI leadership, but also by involved local</a:t>
            </a:r>
          </a:p>
          <a:p>
            <a:r>
              <a:rPr lang="en-AU" dirty="0" smtClean="0"/>
              <a:t>organisers when planning any new CANP activities.</a:t>
            </a:r>
            <a:endParaRPr lang="en-AU" dirty="0"/>
          </a:p>
        </p:txBody>
      </p:sp>
    </p:spTree>
    <p:extLst>
      <p:ext uri="{BB962C8B-B14F-4D97-AF65-F5344CB8AC3E}">
        <p14:creationId xmlns:p14="http://schemas.microsoft.com/office/powerpoint/2010/main" val="38602600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lvl="1"/>
            <a:r>
              <a:rPr lang="en-US" b="1" dirty="0" smtClean="0">
                <a:latin typeface="+mj-lt"/>
              </a:rPr>
              <a:t>Further Recommendations </a:t>
            </a:r>
            <a:endParaRPr lang="en-US" b="1" dirty="0" smtClean="0">
              <a:latin typeface="+mj-lt"/>
            </a:endParaRPr>
          </a:p>
        </p:txBody>
      </p:sp>
      <p:pic>
        <p:nvPicPr>
          <p:cNvPr id="4" name="Bild 3"/>
          <p:cNvPicPr>
            <a:picLocks noChangeAspect="1"/>
          </p:cNvPicPr>
          <p:nvPr/>
        </p:nvPicPr>
        <p:blipFill>
          <a:blip r:embed="rId2"/>
          <a:stretch>
            <a:fillRect/>
          </a:stretch>
        </p:blipFill>
        <p:spPr>
          <a:xfrm>
            <a:off x="130172" y="4614402"/>
            <a:ext cx="1728061" cy="538867"/>
          </a:xfrm>
          <a:prstGeom prst="rect">
            <a:avLst/>
          </a:prstGeom>
        </p:spPr>
      </p:pic>
      <p:sp>
        <p:nvSpPr>
          <p:cNvPr id="5" name="Textfeld 4"/>
          <p:cNvSpPr txBox="1"/>
          <p:nvPr/>
        </p:nvSpPr>
        <p:spPr>
          <a:xfrm>
            <a:off x="234462" y="849923"/>
            <a:ext cx="8792308" cy="3693319"/>
          </a:xfrm>
          <a:prstGeom prst="rect">
            <a:avLst/>
          </a:prstGeom>
          <a:noFill/>
        </p:spPr>
        <p:txBody>
          <a:bodyPr wrap="square" rtlCol="0">
            <a:spAutoFit/>
          </a:bodyPr>
          <a:lstStyle/>
          <a:p>
            <a:r>
              <a:rPr lang="en-AU" b="1" dirty="0" smtClean="0"/>
              <a:t>Funding for research and infrastructure </a:t>
            </a:r>
            <a:r>
              <a:rPr lang="en-AU" dirty="0" smtClean="0"/>
              <a:t>is seen as a factor which can sustain the newly created regional networks. </a:t>
            </a:r>
          </a:p>
          <a:p>
            <a:pPr marL="285750" indent="-285750">
              <a:buFont typeface="Arial"/>
              <a:buChar char="•"/>
            </a:pPr>
            <a:r>
              <a:rPr lang="en-AU" dirty="0" smtClean="0"/>
              <a:t>ICMI EC should consider an extension of some basic financial and international support for CANP 1-5 activities for five years which would support the development of a sustainable structure/network in the five CANP regions. </a:t>
            </a:r>
          </a:p>
          <a:p>
            <a:pPr marL="285750" indent="-285750">
              <a:buFont typeface="Arial"/>
              <a:buChar char="•"/>
            </a:pPr>
            <a:r>
              <a:rPr lang="en-AU" dirty="0" smtClean="0"/>
              <a:t>The involvement of CANP participants in ICMI Regional Conferences could be supported (via fundraising from ICMI and/or travel fellowships (e.g. Solidarity Fund Grants from the Registration Fee at Regional Conferences).</a:t>
            </a:r>
          </a:p>
          <a:p>
            <a:pPr marL="285750" indent="-285750">
              <a:buFont typeface="Arial"/>
              <a:buChar char="•"/>
            </a:pPr>
            <a:r>
              <a:rPr lang="en-AU" dirty="0"/>
              <a:t>ICMI EC and ICMI representatives could be involved in CANP </a:t>
            </a:r>
            <a:r>
              <a:rPr lang="en-AU" dirty="0" smtClean="0"/>
              <a:t>fundraising activities.</a:t>
            </a:r>
          </a:p>
          <a:p>
            <a:pPr marL="285750" indent="-285750">
              <a:buFont typeface="Arial"/>
              <a:buChar char="•"/>
            </a:pPr>
            <a:r>
              <a:rPr lang="en-AU" dirty="0" smtClean="0"/>
              <a:t>Best practices </a:t>
            </a:r>
            <a:r>
              <a:rPr lang="en-AU" dirty="0"/>
              <a:t>how to fundraise locally should be monitored by the ICMI </a:t>
            </a:r>
            <a:r>
              <a:rPr lang="en-AU" dirty="0" smtClean="0"/>
              <a:t>leadership and </a:t>
            </a:r>
            <a:r>
              <a:rPr lang="en-AU" dirty="0"/>
              <a:t>shared with the five networks.</a:t>
            </a:r>
          </a:p>
          <a:p>
            <a:endParaRPr lang="en-AU" dirty="0"/>
          </a:p>
          <a:p>
            <a:endParaRPr lang="en-AU" dirty="0"/>
          </a:p>
        </p:txBody>
      </p:sp>
    </p:spTree>
    <p:extLst>
      <p:ext uri="{BB962C8B-B14F-4D97-AF65-F5344CB8AC3E}">
        <p14:creationId xmlns:p14="http://schemas.microsoft.com/office/powerpoint/2010/main" val="301816855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lvl="1"/>
            <a:r>
              <a:rPr lang="en-US" b="1" dirty="0" smtClean="0">
                <a:latin typeface="+mj-lt"/>
              </a:rPr>
              <a:t>Further Recommendations </a:t>
            </a:r>
            <a:endParaRPr lang="en-US" b="1" dirty="0" smtClean="0">
              <a:latin typeface="+mj-lt"/>
            </a:endParaRPr>
          </a:p>
        </p:txBody>
      </p:sp>
      <p:pic>
        <p:nvPicPr>
          <p:cNvPr id="4" name="Bild 3"/>
          <p:cNvPicPr>
            <a:picLocks noChangeAspect="1"/>
          </p:cNvPicPr>
          <p:nvPr/>
        </p:nvPicPr>
        <p:blipFill>
          <a:blip r:embed="rId2"/>
          <a:stretch>
            <a:fillRect/>
          </a:stretch>
        </p:blipFill>
        <p:spPr>
          <a:xfrm>
            <a:off x="130172" y="4614402"/>
            <a:ext cx="1728061" cy="538867"/>
          </a:xfrm>
          <a:prstGeom prst="rect">
            <a:avLst/>
          </a:prstGeom>
        </p:spPr>
      </p:pic>
      <p:sp>
        <p:nvSpPr>
          <p:cNvPr id="5" name="Textfeld 4"/>
          <p:cNvSpPr txBox="1"/>
          <p:nvPr/>
        </p:nvSpPr>
        <p:spPr>
          <a:xfrm>
            <a:off x="234462" y="849923"/>
            <a:ext cx="8538308" cy="3139321"/>
          </a:xfrm>
          <a:prstGeom prst="rect">
            <a:avLst/>
          </a:prstGeom>
          <a:noFill/>
        </p:spPr>
        <p:txBody>
          <a:bodyPr wrap="square" rtlCol="0">
            <a:spAutoFit/>
          </a:bodyPr>
          <a:lstStyle/>
          <a:p>
            <a:r>
              <a:rPr lang="en-AU" dirty="0" smtClean="0"/>
              <a:t>As a result from various discussions with stakeholders during the evaluation process,</a:t>
            </a:r>
          </a:p>
          <a:p>
            <a:r>
              <a:rPr lang="en-AU" dirty="0" smtClean="0"/>
              <a:t>the following ideas for </a:t>
            </a:r>
            <a:r>
              <a:rPr lang="en-AU" b="1" dirty="0" smtClean="0"/>
              <a:t>further activities to support developing countries </a:t>
            </a:r>
            <a:r>
              <a:rPr lang="en-AU" dirty="0" smtClean="0"/>
              <a:t>should be</a:t>
            </a:r>
          </a:p>
          <a:p>
            <a:r>
              <a:rPr lang="en-AU" dirty="0" smtClean="0"/>
              <a:t>considered and discussed by the ICMI leadership: </a:t>
            </a:r>
          </a:p>
          <a:p>
            <a:endParaRPr lang="en-AU" dirty="0" smtClean="0"/>
          </a:p>
          <a:p>
            <a:pPr marL="285750" indent="-285750">
              <a:buFont typeface="Arial"/>
              <a:buChar char="•"/>
            </a:pPr>
            <a:r>
              <a:rPr lang="en-AU" dirty="0" smtClean="0"/>
              <a:t>consider the creation of a database for mathematics educators worldwide- this would help mathematics educators or other people interested in the field to find each other for research and/or cooperation projects.</a:t>
            </a:r>
          </a:p>
          <a:p>
            <a:endParaRPr lang="en-AU" dirty="0" smtClean="0"/>
          </a:p>
          <a:p>
            <a:pPr marL="285750" indent="-285750">
              <a:buFont typeface="Arial"/>
              <a:buChar char="•"/>
            </a:pPr>
            <a:r>
              <a:rPr lang="en-AU" dirty="0" smtClean="0"/>
              <a:t>Establish summer schools for early career scholars as a tool for regional development. Those could be organised with the help of the CANP regional networks and could be modelled on the CANP workshops and CIMPA schools.</a:t>
            </a:r>
            <a:endParaRPr lang="en-AU" dirty="0"/>
          </a:p>
        </p:txBody>
      </p:sp>
    </p:spTree>
    <p:extLst>
      <p:ext uri="{BB962C8B-B14F-4D97-AF65-F5344CB8AC3E}">
        <p14:creationId xmlns:p14="http://schemas.microsoft.com/office/powerpoint/2010/main" val="63481503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239290"/>
            <a:ext cx="8646566" cy="400650"/>
          </a:xfrm>
        </p:spPr>
        <p:txBody>
          <a:bodyPr>
            <a:normAutofit/>
          </a:bodyPr>
          <a:lstStyle/>
          <a:p>
            <a:r>
              <a:rPr lang="de-DE" sz="1800" dirty="0" err="1" smtClean="0">
                <a:latin typeface="Calibri"/>
                <a:cs typeface="Calibri"/>
              </a:rPr>
              <a:t>Conclusion</a:t>
            </a:r>
            <a:endParaRPr sz="1800" dirty="0">
              <a:latin typeface="Calibri"/>
              <a:cs typeface="Calibri"/>
            </a:endParaRPr>
          </a:p>
        </p:txBody>
      </p:sp>
      <p:pic>
        <p:nvPicPr>
          <p:cNvPr id="6" name="Bild 5"/>
          <p:cNvPicPr>
            <a:picLocks noChangeAspect="1"/>
          </p:cNvPicPr>
          <p:nvPr/>
        </p:nvPicPr>
        <p:blipFill>
          <a:blip r:embed="rId2"/>
          <a:stretch>
            <a:fillRect/>
          </a:stretch>
        </p:blipFill>
        <p:spPr>
          <a:xfrm>
            <a:off x="130173" y="4604633"/>
            <a:ext cx="1706442" cy="538867"/>
          </a:xfrm>
          <a:prstGeom prst="rect">
            <a:avLst/>
          </a:prstGeom>
        </p:spPr>
      </p:pic>
      <p:sp>
        <p:nvSpPr>
          <p:cNvPr id="7" name="Rechteck 6"/>
          <p:cNvSpPr/>
          <p:nvPr/>
        </p:nvSpPr>
        <p:spPr>
          <a:xfrm>
            <a:off x="625231" y="844776"/>
            <a:ext cx="8098692" cy="3477875"/>
          </a:xfrm>
          <a:prstGeom prst="rect">
            <a:avLst/>
          </a:prstGeom>
        </p:spPr>
        <p:txBody>
          <a:bodyPr wrap="square">
            <a:spAutoFit/>
          </a:bodyPr>
          <a:lstStyle/>
          <a:p>
            <a:pPr marL="342900" indent="-342900">
              <a:buFont typeface="Arial"/>
              <a:buChar char="•"/>
            </a:pPr>
            <a:r>
              <a:rPr lang="en-AU" sz="2000" dirty="0" smtClean="0">
                <a:latin typeface="Calibri"/>
                <a:cs typeface="Calibri"/>
              </a:rPr>
              <a:t>CANP fulfilled its aims for which it was created</a:t>
            </a:r>
          </a:p>
          <a:p>
            <a:pPr marL="342900" indent="-342900">
              <a:buFont typeface="Arial"/>
              <a:buChar char="•"/>
            </a:pPr>
            <a:r>
              <a:rPr lang="en-AU" sz="2000" dirty="0" smtClean="0">
                <a:latin typeface="Calibri"/>
                <a:cs typeface="Calibri"/>
              </a:rPr>
              <a:t>General satisfaction of the first five CANP programs by the the participants </a:t>
            </a:r>
            <a:r>
              <a:rPr lang="en-AU" sz="2000" dirty="0" smtClean="0">
                <a:latin typeface="Calibri"/>
                <a:cs typeface="Calibri"/>
              </a:rPr>
              <a:t>and organisers.</a:t>
            </a:r>
            <a:endParaRPr lang="en-AU" sz="2000" dirty="0" smtClean="0">
              <a:latin typeface="Calibri"/>
              <a:cs typeface="Calibri"/>
            </a:endParaRPr>
          </a:p>
          <a:p>
            <a:pPr marL="342900" indent="-342900">
              <a:buFont typeface="Arial"/>
              <a:buChar char="•"/>
            </a:pPr>
            <a:r>
              <a:rPr lang="en-AU" sz="2000" dirty="0" smtClean="0">
                <a:latin typeface="Calibri"/>
                <a:cs typeface="Calibri"/>
              </a:rPr>
              <a:t>CANP 1-5 contributed to improving the individual scientific capacity of the participants and supported network building.</a:t>
            </a:r>
          </a:p>
          <a:p>
            <a:pPr marL="342900" indent="-342900">
              <a:buFont typeface="Arial"/>
              <a:buChar char="•"/>
            </a:pPr>
            <a:r>
              <a:rPr lang="en-AU" sz="2000" dirty="0" smtClean="0">
                <a:latin typeface="Calibri"/>
                <a:cs typeface="Calibri"/>
              </a:rPr>
              <a:t>The visibility of ICMI is expected to increase with the growing of the regional networks. </a:t>
            </a:r>
          </a:p>
          <a:p>
            <a:pPr marL="342900" indent="-342900">
              <a:buFont typeface="Arial"/>
              <a:buChar char="•"/>
            </a:pPr>
            <a:r>
              <a:rPr lang="en-AU" sz="2000" dirty="0" smtClean="0">
                <a:latin typeface="Calibri"/>
                <a:cs typeface="Calibri"/>
              </a:rPr>
              <a:t>There is an interest (by the CANP organizers as well as members from the ICMI community from developing countries) to initiate new CANP programs, but also the five existing networks/ regions request further support.</a:t>
            </a:r>
            <a:endParaRPr lang="en-AU" sz="2000" dirty="0">
              <a:latin typeface="Calibri"/>
              <a:cs typeface="Calibri"/>
            </a:endParaRPr>
          </a:p>
        </p:txBody>
      </p:sp>
    </p:spTree>
    <p:extLst>
      <p:ext uri="{BB962C8B-B14F-4D97-AF65-F5344CB8AC3E}">
        <p14:creationId xmlns:p14="http://schemas.microsoft.com/office/powerpoint/2010/main" val="124662915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234463"/>
            <a:ext cx="8646566" cy="490190"/>
          </a:xfrm>
        </p:spPr>
        <p:txBody>
          <a:bodyPr>
            <a:normAutofit/>
          </a:bodyPr>
          <a:lstStyle/>
          <a:p>
            <a:r>
              <a:rPr lang="en-AU" sz="1800" dirty="0" smtClean="0">
                <a:latin typeface="Calibri"/>
                <a:cs typeface="Calibri"/>
              </a:rPr>
              <a:t>Conclusion</a:t>
            </a:r>
            <a:endParaRPr lang="en-AU" sz="1800" dirty="0">
              <a:latin typeface="Calibri"/>
              <a:cs typeface="Calibri"/>
            </a:endParaRPr>
          </a:p>
        </p:txBody>
      </p:sp>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7" name="Rechteck 6"/>
          <p:cNvSpPr/>
          <p:nvPr/>
        </p:nvSpPr>
        <p:spPr>
          <a:xfrm>
            <a:off x="488462" y="724653"/>
            <a:ext cx="8098692" cy="3785652"/>
          </a:xfrm>
          <a:prstGeom prst="rect">
            <a:avLst/>
          </a:prstGeom>
        </p:spPr>
        <p:txBody>
          <a:bodyPr wrap="square">
            <a:spAutoFit/>
          </a:bodyPr>
          <a:lstStyle/>
          <a:p>
            <a:r>
              <a:rPr lang="en-AU" sz="2000" dirty="0" smtClean="0">
                <a:latin typeface="Calibri"/>
                <a:cs typeface="Calibri"/>
              </a:rPr>
              <a:t>As </a:t>
            </a:r>
            <a:r>
              <a:rPr lang="en-AU" sz="2000" dirty="0" smtClean="0">
                <a:latin typeface="Calibri"/>
                <a:cs typeface="Calibri"/>
              </a:rPr>
              <a:t>a final conclusion it can be stated that CANP 1-5 </a:t>
            </a:r>
            <a:r>
              <a:rPr lang="en-AU" sz="2000" dirty="0" smtClean="0">
                <a:latin typeface="Calibri"/>
                <a:cs typeface="Calibri"/>
              </a:rPr>
              <a:t>is </a:t>
            </a:r>
            <a:r>
              <a:rPr lang="en-AU" sz="2000" dirty="0" smtClean="0">
                <a:latin typeface="Calibri"/>
                <a:cs typeface="Calibri"/>
              </a:rPr>
              <a:t>a </a:t>
            </a:r>
            <a:r>
              <a:rPr lang="en-AU" sz="2000" dirty="0" smtClean="0">
                <a:latin typeface="Calibri"/>
                <a:cs typeface="Calibri"/>
              </a:rPr>
              <a:t>successful development </a:t>
            </a:r>
            <a:r>
              <a:rPr lang="en-AU" sz="2000" dirty="0" smtClean="0"/>
              <a:t>instrument</a:t>
            </a:r>
            <a:r>
              <a:rPr lang="en-AU" sz="2000" dirty="0" smtClean="0">
                <a:latin typeface="Calibri"/>
                <a:cs typeface="Calibri"/>
              </a:rPr>
              <a:t>, </a:t>
            </a:r>
            <a:r>
              <a:rPr lang="en-AU" sz="2000" dirty="0" smtClean="0">
                <a:latin typeface="Calibri"/>
                <a:cs typeface="Calibri"/>
              </a:rPr>
              <a:t>which fosters regional capacity building and network development in mathematics education in the participating developing countries. </a:t>
            </a:r>
            <a:endParaRPr lang="en-AU" sz="2000" dirty="0" smtClean="0">
              <a:latin typeface="Calibri"/>
              <a:cs typeface="Calibri"/>
            </a:endParaRPr>
          </a:p>
          <a:p>
            <a:endParaRPr lang="en-AU" sz="2000" dirty="0" smtClean="0">
              <a:latin typeface="Calibri"/>
              <a:cs typeface="Calibri"/>
            </a:endParaRPr>
          </a:p>
          <a:p>
            <a:r>
              <a:rPr lang="en-AU" sz="2000" dirty="0" smtClean="0">
                <a:latin typeface="Calibri"/>
                <a:cs typeface="Calibri"/>
              </a:rPr>
              <a:t>At the same time the </a:t>
            </a:r>
            <a:r>
              <a:rPr lang="en-AU" sz="2000" dirty="0" smtClean="0">
                <a:latin typeface="Calibri"/>
                <a:cs typeface="Calibri"/>
              </a:rPr>
              <a:t>evaluation shows </a:t>
            </a:r>
            <a:r>
              <a:rPr lang="en-AU" sz="2000" dirty="0" smtClean="0">
                <a:latin typeface="Calibri"/>
                <a:cs typeface="Calibri"/>
              </a:rPr>
              <a:t>that there is still work to be done to sustain the results the CANP workshops achieved and to foster the newly established regional networks and the individual members.</a:t>
            </a:r>
          </a:p>
          <a:p>
            <a:endParaRPr lang="en-AU" sz="2000" dirty="0" smtClean="0">
              <a:latin typeface="Calibri"/>
              <a:cs typeface="Calibri"/>
            </a:endParaRPr>
          </a:p>
          <a:p>
            <a:r>
              <a:rPr lang="en-AU" sz="2000" dirty="0"/>
              <a:t>I</a:t>
            </a:r>
            <a:r>
              <a:rPr lang="en-AU" sz="2000" dirty="0" smtClean="0"/>
              <a:t>f funding and human resources are available further support for CANP is recommended.</a:t>
            </a:r>
          </a:p>
          <a:p>
            <a:endParaRPr lang="en-AU" sz="2000" dirty="0">
              <a:latin typeface="Calibri"/>
              <a:cs typeface="Calibri"/>
            </a:endParaRPr>
          </a:p>
        </p:txBody>
      </p:sp>
    </p:spTree>
    <p:extLst>
      <p:ext uri="{BB962C8B-B14F-4D97-AF65-F5344CB8AC3E}">
        <p14:creationId xmlns:p14="http://schemas.microsoft.com/office/powerpoint/2010/main" val="11264227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130172" y="4604633"/>
            <a:ext cx="1728061" cy="538867"/>
          </a:xfrm>
          <a:prstGeom prst="rect">
            <a:avLst/>
          </a:prstGeom>
        </p:spPr>
      </p:pic>
      <p:sp>
        <p:nvSpPr>
          <p:cNvPr id="3" name="Textfeld 2"/>
          <p:cNvSpPr txBox="1"/>
          <p:nvPr/>
        </p:nvSpPr>
        <p:spPr>
          <a:xfrm>
            <a:off x="498231" y="1006231"/>
            <a:ext cx="8167078" cy="923330"/>
          </a:xfrm>
          <a:prstGeom prst="rect">
            <a:avLst/>
          </a:prstGeom>
          <a:noFill/>
        </p:spPr>
        <p:txBody>
          <a:bodyPr wrap="square" rtlCol="0">
            <a:spAutoFit/>
          </a:bodyPr>
          <a:lstStyle/>
          <a:p>
            <a:r>
              <a:rPr lang="de-DE" dirty="0" smtClean="0"/>
              <a:t>In </a:t>
            </a:r>
            <a:r>
              <a:rPr lang="de-DE" dirty="0" err="1" smtClean="0"/>
              <a:t>case</a:t>
            </a:r>
            <a:r>
              <a:rPr lang="de-DE" dirty="0" smtClean="0"/>
              <a:t> </a:t>
            </a:r>
            <a:r>
              <a:rPr lang="de-DE" dirty="0" err="1" smtClean="0"/>
              <a:t>of</a:t>
            </a:r>
            <a:r>
              <a:rPr lang="de-DE" dirty="0" smtClean="0"/>
              <a:t> </a:t>
            </a:r>
            <a:r>
              <a:rPr lang="de-DE" dirty="0" err="1" smtClean="0"/>
              <a:t>further</a:t>
            </a:r>
            <a:r>
              <a:rPr lang="de-DE" dirty="0" smtClean="0"/>
              <a:t> </a:t>
            </a:r>
            <a:r>
              <a:rPr lang="de-DE" dirty="0" err="1" smtClean="0"/>
              <a:t>questions</a:t>
            </a:r>
            <a:r>
              <a:rPr lang="de-DE" dirty="0" smtClean="0"/>
              <a:t>, </a:t>
            </a:r>
            <a:r>
              <a:rPr lang="de-DE" dirty="0" err="1" smtClean="0"/>
              <a:t>please</a:t>
            </a:r>
            <a:r>
              <a:rPr lang="de-DE" dirty="0" smtClean="0"/>
              <a:t> </a:t>
            </a:r>
            <a:r>
              <a:rPr lang="de-DE" dirty="0" err="1" smtClean="0"/>
              <a:t>contact</a:t>
            </a:r>
            <a:endParaRPr lang="de-DE" dirty="0" smtClean="0"/>
          </a:p>
          <a:p>
            <a:r>
              <a:rPr lang="de-DE" dirty="0" smtClean="0"/>
              <a:t>Lena Koch</a:t>
            </a:r>
          </a:p>
          <a:p>
            <a:r>
              <a:rPr lang="de-DE" dirty="0" err="1" smtClean="0"/>
              <a:t>Lena.koch@wias-berlin.de</a:t>
            </a:r>
            <a:endParaRPr lang="de-DE" dirty="0"/>
          </a:p>
        </p:txBody>
      </p:sp>
    </p:spTree>
    <p:extLst>
      <p:ext uri="{BB962C8B-B14F-4D97-AF65-F5344CB8AC3E}">
        <p14:creationId xmlns:p14="http://schemas.microsoft.com/office/powerpoint/2010/main" val="13322881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0" noProof="1" smtClean="0">
                <a:latin typeface="Calibri"/>
                <a:cs typeface="Calibri"/>
              </a:rPr>
              <a:t>CANP 2 Central America and the Caribbean (started in 2012)</a:t>
            </a:r>
            <a:endParaRPr lang="de-DE" b="0" noProof="1">
              <a:latin typeface="Calibri"/>
              <a:cs typeface="Calibri"/>
            </a:endParaRPr>
          </a:p>
        </p:txBody>
      </p:sp>
      <p:sp>
        <p:nvSpPr>
          <p:cNvPr id="3" name="Textfeld 2"/>
          <p:cNvSpPr txBox="1"/>
          <p:nvPr/>
        </p:nvSpPr>
        <p:spPr>
          <a:xfrm>
            <a:off x="3321538" y="753962"/>
            <a:ext cx="5822462" cy="4154984"/>
          </a:xfrm>
          <a:prstGeom prst="rect">
            <a:avLst/>
          </a:prstGeom>
          <a:noFill/>
        </p:spPr>
        <p:txBody>
          <a:bodyPr wrap="square" rtlCol="0">
            <a:spAutoFit/>
          </a:bodyPr>
          <a:lstStyle/>
          <a:p>
            <a:r>
              <a:rPr lang="en-AU" sz="1600" noProof="1">
                <a:cs typeface="Times"/>
              </a:rPr>
              <a:t>First </a:t>
            </a:r>
            <a:r>
              <a:rPr lang="en-AU" sz="1600" noProof="1" smtClean="0">
                <a:cs typeface="Times"/>
              </a:rPr>
              <a:t>workshop held in Costa Rica with </a:t>
            </a:r>
            <a:r>
              <a:rPr lang="de-DE" sz="1600" dirty="0" smtClean="0"/>
              <a:t>43 </a:t>
            </a:r>
            <a:r>
              <a:rPr lang="de-DE" sz="1600" dirty="0" err="1"/>
              <a:t>Mathematics</a:t>
            </a:r>
            <a:r>
              <a:rPr lang="de-DE" sz="1600" dirty="0"/>
              <a:t> </a:t>
            </a:r>
            <a:r>
              <a:rPr lang="de-DE" sz="1600" dirty="0" err="1"/>
              <a:t>educators</a:t>
            </a:r>
            <a:r>
              <a:rPr lang="de-DE" sz="1600" dirty="0"/>
              <a:t> </a:t>
            </a:r>
            <a:r>
              <a:rPr lang="de-DE" sz="1600" dirty="0" err="1"/>
              <a:t>from</a:t>
            </a:r>
            <a:r>
              <a:rPr lang="de-DE" sz="1600" dirty="0"/>
              <a:t> </a:t>
            </a:r>
            <a:r>
              <a:rPr lang="de-DE" sz="1600" dirty="0" err="1" smtClean="0"/>
              <a:t>five</a:t>
            </a:r>
            <a:r>
              <a:rPr lang="de-DE" sz="1600" dirty="0"/>
              <a:t> </a:t>
            </a:r>
            <a:r>
              <a:rPr lang="de-DE" sz="1600" dirty="0" smtClean="0"/>
              <a:t>countries: Costa Rica, </a:t>
            </a:r>
            <a:r>
              <a:rPr lang="de-DE" sz="1600" dirty="0" err="1" smtClean="0"/>
              <a:t>Colombia</a:t>
            </a:r>
            <a:r>
              <a:rPr lang="de-DE" sz="1600" dirty="0"/>
              <a:t>,</a:t>
            </a:r>
            <a:r>
              <a:rPr lang="de-DE" sz="1600" dirty="0" smtClean="0"/>
              <a:t> Panamá, </a:t>
            </a:r>
            <a:r>
              <a:rPr lang="de-DE" sz="1600" dirty="0" err="1" smtClean="0"/>
              <a:t>Dominican</a:t>
            </a:r>
            <a:r>
              <a:rPr lang="de-DE" sz="1600" dirty="0" smtClean="0"/>
              <a:t> </a:t>
            </a:r>
            <a:r>
              <a:rPr lang="de-DE" sz="1600" dirty="0" err="1" smtClean="0"/>
              <a:t>Republic</a:t>
            </a:r>
            <a:r>
              <a:rPr lang="de-DE" sz="1600" dirty="0" smtClean="0"/>
              <a:t>, Venezuela (plus </a:t>
            </a:r>
            <a:r>
              <a:rPr lang="de-DE" sz="1600" dirty="0" err="1" smtClean="0"/>
              <a:t>organisers</a:t>
            </a:r>
            <a:r>
              <a:rPr lang="de-DE" sz="1600" dirty="0" smtClean="0"/>
              <a:t>)</a:t>
            </a:r>
          </a:p>
          <a:p>
            <a:endParaRPr lang="en-AU" sz="1600" b="1" noProof="1" smtClean="0">
              <a:cs typeface="Times"/>
            </a:endParaRPr>
          </a:p>
          <a:p>
            <a:r>
              <a:rPr lang="en-AU" sz="1600" b="1" noProof="1"/>
              <a:t>Selected activities since </a:t>
            </a:r>
            <a:r>
              <a:rPr lang="en-AU" sz="1600" b="1" noProof="1" smtClean="0"/>
              <a:t>2011</a:t>
            </a:r>
          </a:p>
          <a:p>
            <a:pPr marL="285750" indent="-285750">
              <a:buFont typeface="Arial"/>
              <a:buChar char="•"/>
            </a:pPr>
            <a:r>
              <a:rPr lang="en-AU" sz="1600" noProof="1" smtClean="0">
                <a:cs typeface="Times"/>
              </a:rPr>
              <a:t>Founding of the Mathematics Education Network of Central America and the </a:t>
            </a:r>
            <a:r>
              <a:rPr lang="en-AU" sz="1600" noProof="1" smtClean="0">
                <a:cs typeface="Times"/>
              </a:rPr>
              <a:t>Caribbean. </a:t>
            </a:r>
            <a:r>
              <a:rPr lang="es-ES_tradnl" sz="1600" noProof="1">
                <a:cs typeface="Times"/>
              </a:rPr>
              <a:t>N</a:t>
            </a:r>
            <a:r>
              <a:rPr lang="es-ES_tradnl" sz="1600" noProof="1" smtClean="0">
                <a:cs typeface="Times"/>
              </a:rPr>
              <a:t>ow </a:t>
            </a:r>
            <a:r>
              <a:rPr lang="es-ES_tradnl" sz="1600" noProof="1" smtClean="0">
                <a:cs typeface="Times"/>
              </a:rPr>
              <a:t>members come from 21 countries in Latin America and Spain.</a:t>
            </a:r>
            <a:endParaRPr lang="es-ES_tradnl" sz="1600" noProof="1">
              <a:cs typeface="Times"/>
            </a:endParaRPr>
          </a:p>
          <a:p>
            <a:pPr marL="342900" indent="-342900">
              <a:buFont typeface="Arial"/>
              <a:buChar char="•"/>
            </a:pPr>
            <a:r>
              <a:rPr lang="de-DE" sz="1600" dirty="0" smtClean="0"/>
              <a:t>The </a:t>
            </a:r>
            <a:r>
              <a:rPr lang="de-DE" sz="1600" dirty="0" err="1"/>
              <a:t>Congress</a:t>
            </a:r>
            <a:r>
              <a:rPr lang="de-DE" sz="1600" dirty="0"/>
              <a:t> on </a:t>
            </a:r>
            <a:r>
              <a:rPr lang="de-DE" sz="1600" dirty="0" err="1"/>
              <a:t>Mathematics</a:t>
            </a:r>
            <a:r>
              <a:rPr lang="de-DE" sz="1600" dirty="0"/>
              <a:t> Education </a:t>
            </a:r>
            <a:r>
              <a:rPr lang="de-DE" sz="1600" dirty="0" err="1"/>
              <a:t>for</a:t>
            </a:r>
            <a:r>
              <a:rPr lang="de-DE" sz="1600" dirty="0"/>
              <a:t> Central </a:t>
            </a:r>
            <a:r>
              <a:rPr lang="de-DE" sz="1600" dirty="0" err="1"/>
              <a:t>America</a:t>
            </a:r>
            <a:r>
              <a:rPr lang="de-DE" sz="1600" dirty="0"/>
              <a:t> </a:t>
            </a:r>
            <a:r>
              <a:rPr lang="de-DE" sz="1600" dirty="0" err="1"/>
              <a:t>and</a:t>
            </a:r>
            <a:r>
              <a:rPr lang="de-DE" sz="1600" dirty="0"/>
              <a:t> </a:t>
            </a:r>
            <a:r>
              <a:rPr lang="de-DE" sz="1600" dirty="0" err="1"/>
              <a:t>the</a:t>
            </a:r>
            <a:r>
              <a:rPr lang="de-DE" sz="1600" dirty="0"/>
              <a:t> </a:t>
            </a:r>
            <a:r>
              <a:rPr lang="de-DE" sz="1600" dirty="0" err="1"/>
              <a:t>Caribbean</a:t>
            </a:r>
            <a:r>
              <a:rPr lang="de-DE" sz="1600" dirty="0"/>
              <a:t> (CEMACYC) </a:t>
            </a:r>
            <a:r>
              <a:rPr lang="de-DE" sz="1600" dirty="0" err="1" smtClean="0"/>
              <a:t>and</a:t>
            </a:r>
            <a:r>
              <a:rPr lang="de-DE" sz="1600" dirty="0" smtClean="0"/>
              <a:t> </a:t>
            </a:r>
            <a:r>
              <a:rPr lang="de-DE" sz="1600" dirty="0" err="1" smtClean="0"/>
              <a:t>the</a:t>
            </a:r>
            <a:r>
              <a:rPr lang="de-DE" sz="1600" dirty="0" smtClean="0"/>
              <a:t> General </a:t>
            </a:r>
            <a:r>
              <a:rPr lang="de-DE" sz="1600" dirty="0" err="1" smtClean="0"/>
              <a:t>Assembly</a:t>
            </a:r>
            <a:r>
              <a:rPr lang="de-DE" sz="1600" dirty="0" smtClean="0"/>
              <a:t> </a:t>
            </a:r>
            <a:r>
              <a:rPr lang="de-DE" sz="1600" dirty="0" err="1" smtClean="0"/>
              <a:t>of</a:t>
            </a:r>
            <a:r>
              <a:rPr lang="de-DE" sz="1600" dirty="0" smtClean="0"/>
              <a:t> </a:t>
            </a:r>
            <a:r>
              <a:rPr lang="de-DE" sz="1600" dirty="0" err="1" smtClean="0"/>
              <a:t>organized</a:t>
            </a:r>
            <a:r>
              <a:rPr lang="de-DE" sz="1600" dirty="0" smtClean="0"/>
              <a:t> </a:t>
            </a:r>
            <a:r>
              <a:rPr lang="de-DE" sz="1600" dirty="0" err="1"/>
              <a:t>by</a:t>
            </a:r>
            <a:r>
              <a:rPr lang="de-DE" sz="1600" dirty="0"/>
              <a:t> REDUMATE  </a:t>
            </a:r>
            <a:r>
              <a:rPr lang="de-DE" sz="1600" dirty="0" smtClean="0"/>
              <a:t>(CEMACYC I, 2013, </a:t>
            </a:r>
            <a:r>
              <a:rPr lang="de-DE" sz="1600" dirty="0" err="1" smtClean="0"/>
              <a:t>Dominican</a:t>
            </a:r>
            <a:r>
              <a:rPr lang="de-DE" sz="1600" dirty="0" smtClean="0"/>
              <a:t> </a:t>
            </a:r>
            <a:r>
              <a:rPr lang="de-DE" sz="1600" dirty="0" err="1" smtClean="0"/>
              <a:t>Republic</a:t>
            </a:r>
            <a:r>
              <a:rPr lang="de-DE" sz="1600" dirty="0" smtClean="0"/>
              <a:t>, CEMACYC II, 2017,  </a:t>
            </a:r>
            <a:r>
              <a:rPr lang="de-DE" sz="1600" dirty="0" err="1" smtClean="0"/>
              <a:t>Colombia</a:t>
            </a:r>
            <a:r>
              <a:rPr lang="de-DE" sz="1600" dirty="0" smtClean="0"/>
              <a:t>, CEMACYC </a:t>
            </a:r>
            <a:r>
              <a:rPr lang="de-DE" sz="1600" dirty="0"/>
              <a:t>III </a:t>
            </a:r>
            <a:r>
              <a:rPr lang="de-DE" sz="1600" dirty="0" err="1"/>
              <a:t>is</a:t>
            </a:r>
            <a:r>
              <a:rPr lang="de-DE" sz="1600" dirty="0"/>
              <a:t> </a:t>
            </a:r>
            <a:r>
              <a:rPr lang="de-DE" sz="1600" dirty="0" err="1"/>
              <a:t>expected</a:t>
            </a:r>
            <a:r>
              <a:rPr lang="de-DE" sz="1600" dirty="0"/>
              <a:t> </a:t>
            </a:r>
            <a:r>
              <a:rPr lang="de-DE" sz="1600" dirty="0" err="1"/>
              <a:t>to</a:t>
            </a:r>
            <a:r>
              <a:rPr lang="de-DE" sz="1600" dirty="0"/>
              <a:t> </a:t>
            </a:r>
            <a:r>
              <a:rPr lang="de-DE" sz="1600" dirty="0" err="1"/>
              <a:t>be</a:t>
            </a:r>
            <a:r>
              <a:rPr lang="de-DE" sz="1600" dirty="0"/>
              <a:t> </a:t>
            </a:r>
            <a:r>
              <a:rPr lang="de-DE" sz="1600" dirty="0" err="1"/>
              <a:t>held</a:t>
            </a:r>
            <a:r>
              <a:rPr lang="de-DE" sz="1600" dirty="0"/>
              <a:t> in 2021 in </a:t>
            </a:r>
            <a:r>
              <a:rPr lang="de-DE" sz="1600" dirty="0" smtClean="0"/>
              <a:t>Costa Rica.</a:t>
            </a:r>
            <a:endParaRPr lang="en-AU" sz="1600" noProof="1" smtClean="0">
              <a:cs typeface="Times"/>
            </a:endParaRPr>
          </a:p>
          <a:p>
            <a:pPr marL="342900" indent="-342900">
              <a:buFont typeface="Arial"/>
              <a:buChar char="•"/>
            </a:pPr>
            <a:r>
              <a:rPr lang="en-AU" sz="1600" noProof="1" smtClean="0">
                <a:cs typeface="Times"/>
              </a:rPr>
              <a:t>The regional report published in English (with Springer) and in Spanish (ICMI website).</a:t>
            </a:r>
          </a:p>
          <a:p>
            <a:endParaRPr lang="en-AU" sz="1600" noProof="1">
              <a:cs typeface="Times"/>
            </a:endParaRPr>
          </a:p>
        </p:txBody>
      </p:sp>
      <p:pic>
        <p:nvPicPr>
          <p:cNvPr id="4" name="Bild 3"/>
          <p:cNvPicPr>
            <a:picLocks noChangeAspect="1"/>
          </p:cNvPicPr>
          <p:nvPr/>
        </p:nvPicPr>
        <p:blipFill>
          <a:blip r:embed="rId2"/>
          <a:stretch>
            <a:fillRect/>
          </a:stretch>
        </p:blipFill>
        <p:spPr>
          <a:xfrm>
            <a:off x="401365" y="1045308"/>
            <a:ext cx="2497450" cy="2792714"/>
          </a:xfrm>
          <a:prstGeom prst="rect">
            <a:avLst/>
          </a:prstGeom>
        </p:spPr>
      </p:pic>
      <p:pic>
        <p:nvPicPr>
          <p:cNvPr id="5" name="Bild 4"/>
          <p:cNvPicPr>
            <a:picLocks noChangeAspect="1"/>
          </p:cNvPicPr>
          <p:nvPr/>
        </p:nvPicPr>
        <p:blipFill>
          <a:blip r:embed="rId3"/>
          <a:stretch>
            <a:fillRect/>
          </a:stretch>
        </p:blipFill>
        <p:spPr>
          <a:xfrm>
            <a:off x="127000" y="4551410"/>
            <a:ext cx="1738923" cy="592089"/>
          </a:xfrm>
          <a:prstGeom prst="rect">
            <a:avLst/>
          </a:prstGeom>
        </p:spPr>
      </p:pic>
    </p:spTree>
    <p:extLst>
      <p:ext uri="{BB962C8B-B14F-4D97-AF65-F5344CB8AC3E}">
        <p14:creationId xmlns:p14="http://schemas.microsoft.com/office/powerpoint/2010/main" val="2438218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0" dirty="0" smtClean="0">
                <a:latin typeface="+mn-lt"/>
              </a:rPr>
              <a:t>CANP 3 </a:t>
            </a:r>
            <a:r>
              <a:rPr lang="de-DE" b="0" dirty="0" err="1" smtClean="0">
                <a:latin typeface="+mn-lt"/>
              </a:rPr>
              <a:t>Southeast</a:t>
            </a:r>
            <a:r>
              <a:rPr lang="de-DE" b="0" dirty="0" smtClean="0">
                <a:latin typeface="+mn-lt"/>
              </a:rPr>
              <a:t> </a:t>
            </a:r>
            <a:r>
              <a:rPr lang="de-DE" b="0" dirty="0" err="1" smtClean="0">
                <a:latin typeface="+mn-lt"/>
              </a:rPr>
              <a:t>Asia</a:t>
            </a:r>
            <a:r>
              <a:rPr lang="de-DE" b="0" dirty="0" smtClean="0">
                <a:latin typeface="+mn-lt"/>
              </a:rPr>
              <a:t> (Mekong) (</a:t>
            </a:r>
            <a:r>
              <a:rPr lang="de-DE" b="0" dirty="0" err="1" smtClean="0">
                <a:latin typeface="+mn-lt"/>
              </a:rPr>
              <a:t>started</a:t>
            </a:r>
            <a:r>
              <a:rPr lang="de-DE" b="0" dirty="0" smtClean="0">
                <a:latin typeface="+mn-lt"/>
              </a:rPr>
              <a:t> 2013)</a:t>
            </a:r>
            <a:endParaRPr lang="de-DE" b="0" dirty="0">
              <a:latin typeface="+mn-lt"/>
            </a:endParaRPr>
          </a:p>
        </p:txBody>
      </p:sp>
      <p:sp>
        <p:nvSpPr>
          <p:cNvPr id="3" name="Textfeld 2"/>
          <p:cNvSpPr txBox="1"/>
          <p:nvPr/>
        </p:nvSpPr>
        <p:spPr>
          <a:xfrm>
            <a:off x="3575539" y="724653"/>
            <a:ext cx="5451230" cy="3785652"/>
          </a:xfrm>
          <a:prstGeom prst="rect">
            <a:avLst/>
          </a:prstGeom>
          <a:noFill/>
        </p:spPr>
        <p:txBody>
          <a:bodyPr wrap="square" rtlCol="0">
            <a:spAutoFit/>
          </a:bodyPr>
          <a:lstStyle/>
          <a:p>
            <a:r>
              <a:rPr lang="en-AU" sz="1600" dirty="0" smtClean="0"/>
              <a:t>The initial Workshop was held 14th–25th of October, 2013 in  Phnom Penh, 34 participants came from Cambodia, Laos, Thailand, and Vietnam and facilitators (9) from the region and overseas.</a:t>
            </a:r>
          </a:p>
          <a:p>
            <a:endParaRPr lang="en-AU" sz="1600" b="1" noProof="1" smtClean="0"/>
          </a:p>
          <a:p>
            <a:r>
              <a:rPr lang="en-AU" sz="1600" b="1" noProof="1" smtClean="0"/>
              <a:t>Selected </a:t>
            </a:r>
            <a:r>
              <a:rPr lang="en-AU" sz="1600" b="1" noProof="1"/>
              <a:t>activities since </a:t>
            </a:r>
            <a:r>
              <a:rPr lang="en-AU" sz="1600" b="1" noProof="1" smtClean="0"/>
              <a:t>2011</a:t>
            </a:r>
          </a:p>
          <a:p>
            <a:pPr marL="285750" indent="-285750">
              <a:buFont typeface="Arial"/>
              <a:buChar char="•"/>
            </a:pPr>
            <a:r>
              <a:rPr lang="en-AU" sz="1600" dirty="0" smtClean="0"/>
              <a:t>Participants </a:t>
            </a:r>
            <a:r>
              <a:rPr lang="en-AU" sz="1600" dirty="0"/>
              <a:t>met in 2015 during </a:t>
            </a:r>
            <a:r>
              <a:rPr lang="en-AU" sz="1600" dirty="0" smtClean="0"/>
              <a:t>EARCOME </a:t>
            </a:r>
            <a:r>
              <a:rPr lang="en-AU" sz="1600" dirty="0"/>
              <a:t>(Philippines</a:t>
            </a:r>
            <a:r>
              <a:rPr lang="en-AU" sz="1600" dirty="0" smtClean="0"/>
              <a:t>)</a:t>
            </a:r>
          </a:p>
          <a:p>
            <a:pPr marL="285750" indent="-285750">
              <a:buFont typeface="Arial"/>
              <a:buChar char="•"/>
            </a:pPr>
            <a:r>
              <a:rPr lang="de-DE" sz="1600" dirty="0" smtClean="0"/>
              <a:t>CANP </a:t>
            </a:r>
            <a:r>
              <a:rPr lang="de-DE" sz="1600" dirty="0" err="1"/>
              <a:t>meeting</a:t>
            </a:r>
            <a:r>
              <a:rPr lang="de-DE" sz="1600" dirty="0"/>
              <a:t> in APEC </a:t>
            </a:r>
            <a:r>
              <a:rPr lang="de-DE" sz="1600" dirty="0" err="1"/>
              <a:t>Lesson</a:t>
            </a:r>
            <a:r>
              <a:rPr lang="de-DE" sz="1600" dirty="0"/>
              <a:t> Study </a:t>
            </a:r>
            <a:r>
              <a:rPr lang="de-DE" sz="1600" dirty="0" smtClean="0"/>
              <a:t>2015, Thailand</a:t>
            </a:r>
            <a:endParaRPr lang="de-DE" sz="1600" dirty="0"/>
          </a:p>
          <a:p>
            <a:pPr marL="285750" indent="-285750">
              <a:buFont typeface="Arial"/>
              <a:buChar char="•"/>
            </a:pPr>
            <a:r>
              <a:rPr lang="de-DE" sz="1600" dirty="0" smtClean="0"/>
              <a:t>Workshop </a:t>
            </a:r>
            <a:r>
              <a:rPr lang="de-DE" sz="1600" dirty="0" err="1" smtClean="0"/>
              <a:t>for</a:t>
            </a:r>
            <a:r>
              <a:rPr lang="de-DE" sz="1600" dirty="0" smtClean="0"/>
              <a:t> </a:t>
            </a:r>
            <a:r>
              <a:rPr lang="de-DE" sz="1600" dirty="0" err="1"/>
              <a:t>Cambodian</a:t>
            </a:r>
            <a:r>
              <a:rPr lang="de-DE" sz="1600" dirty="0"/>
              <a:t> </a:t>
            </a:r>
            <a:r>
              <a:rPr lang="de-DE" sz="1600" dirty="0" err="1"/>
              <a:t>Teachers</a:t>
            </a:r>
            <a:r>
              <a:rPr lang="de-DE" sz="1600" dirty="0" smtClean="0"/>
              <a:t>- </a:t>
            </a:r>
            <a:r>
              <a:rPr lang="de-DE" sz="1600" dirty="0" err="1" smtClean="0"/>
              <a:t>Lesson</a:t>
            </a:r>
            <a:r>
              <a:rPr lang="de-DE" sz="1600" dirty="0" smtClean="0"/>
              <a:t> Study </a:t>
            </a:r>
            <a:r>
              <a:rPr lang="de-DE" sz="1600" dirty="0" err="1" smtClean="0"/>
              <a:t>and</a:t>
            </a:r>
            <a:r>
              <a:rPr lang="de-DE" sz="1600" dirty="0" smtClean="0"/>
              <a:t> </a:t>
            </a:r>
            <a:r>
              <a:rPr lang="de-DE" sz="1600" dirty="0"/>
              <a:t>Open Approach</a:t>
            </a:r>
            <a:r>
              <a:rPr lang="de-DE" sz="1600" dirty="0" smtClean="0"/>
              <a:t>”, 2016, </a:t>
            </a:r>
            <a:r>
              <a:rPr lang="de-DE" sz="1600" dirty="0" err="1" smtClean="0"/>
              <a:t>Cambodia</a:t>
            </a:r>
            <a:endParaRPr lang="de-DE" sz="1600" dirty="0" smtClean="0"/>
          </a:p>
          <a:p>
            <a:pPr marL="285750" indent="-285750">
              <a:buFont typeface="Arial"/>
              <a:buChar char="•"/>
            </a:pPr>
            <a:r>
              <a:rPr lang="de-DE" sz="1600" dirty="0"/>
              <a:t>Workshop </a:t>
            </a:r>
            <a:r>
              <a:rPr lang="de-DE" sz="1600" dirty="0" smtClean="0"/>
              <a:t>2016 </a:t>
            </a:r>
            <a:r>
              <a:rPr lang="de-DE" sz="1600" dirty="0" err="1"/>
              <a:t>at</a:t>
            </a:r>
            <a:r>
              <a:rPr lang="de-DE" sz="1600" dirty="0"/>
              <a:t> </a:t>
            </a:r>
            <a:r>
              <a:rPr lang="de-DE" sz="1600" dirty="0" err="1"/>
              <a:t>Pakse</a:t>
            </a:r>
            <a:r>
              <a:rPr lang="de-DE" sz="1600" dirty="0"/>
              <a:t> </a:t>
            </a:r>
            <a:r>
              <a:rPr lang="de-DE" sz="1600" dirty="0" err="1"/>
              <a:t>Teacher</a:t>
            </a:r>
            <a:r>
              <a:rPr lang="de-DE" sz="1600" dirty="0"/>
              <a:t> Training College, Laos </a:t>
            </a:r>
            <a:r>
              <a:rPr lang="de-DE" sz="1600" dirty="0" smtClean="0"/>
              <a:t>PDR</a:t>
            </a:r>
          </a:p>
          <a:p>
            <a:pPr marL="285750" indent="-285750">
              <a:buFont typeface="Arial"/>
              <a:buChar char="•"/>
            </a:pPr>
            <a:r>
              <a:rPr lang="de-DE" sz="1600" dirty="0" smtClean="0"/>
              <a:t>Open </a:t>
            </a:r>
            <a:r>
              <a:rPr lang="de-DE" sz="1600" dirty="0"/>
              <a:t>Class (Public </a:t>
            </a:r>
            <a:r>
              <a:rPr lang="de-DE" sz="1600" dirty="0" err="1"/>
              <a:t>Classroom</a:t>
            </a:r>
            <a:r>
              <a:rPr lang="de-DE" sz="1600" dirty="0"/>
              <a:t> Demonstration</a:t>
            </a:r>
            <a:r>
              <a:rPr lang="de-DE" sz="1600" dirty="0" smtClean="0"/>
              <a:t>), 2017 </a:t>
            </a:r>
            <a:r>
              <a:rPr lang="de-DE" sz="1600" dirty="0" smtClean="0"/>
              <a:t>in</a:t>
            </a:r>
            <a:r>
              <a:rPr lang="de-DE" sz="1600" dirty="0" smtClean="0"/>
              <a:t> Laos</a:t>
            </a:r>
            <a:endParaRPr lang="de-DE" sz="1600" dirty="0" smtClean="0"/>
          </a:p>
          <a:p>
            <a:pPr marL="285750" indent="-285750">
              <a:buFont typeface="Arial"/>
              <a:buChar char="•"/>
            </a:pPr>
            <a:r>
              <a:rPr lang="de-DE" sz="1600" dirty="0" err="1" smtClean="0"/>
              <a:t>Participation</a:t>
            </a:r>
            <a:r>
              <a:rPr lang="de-DE" sz="1600" dirty="0" smtClean="0"/>
              <a:t> </a:t>
            </a:r>
            <a:r>
              <a:rPr lang="de-DE" sz="1600" dirty="0" err="1" smtClean="0"/>
              <a:t>of</a:t>
            </a:r>
            <a:r>
              <a:rPr lang="de-DE" sz="1600" dirty="0" smtClean="0"/>
              <a:t> CANP </a:t>
            </a:r>
            <a:r>
              <a:rPr lang="de-DE" sz="1600" dirty="0" err="1" smtClean="0"/>
              <a:t>participants</a:t>
            </a:r>
            <a:r>
              <a:rPr lang="de-DE" sz="1600" dirty="0" smtClean="0"/>
              <a:t> </a:t>
            </a:r>
            <a:r>
              <a:rPr lang="de-DE" sz="1600" dirty="0" err="1" smtClean="0"/>
              <a:t>and</a:t>
            </a:r>
            <a:r>
              <a:rPr lang="de-DE" sz="1600" dirty="0" smtClean="0"/>
              <a:t> </a:t>
            </a:r>
            <a:r>
              <a:rPr lang="de-DE" sz="1600" dirty="0" err="1" smtClean="0"/>
              <a:t>mathematics</a:t>
            </a:r>
            <a:r>
              <a:rPr lang="de-DE" sz="1600" dirty="0" smtClean="0"/>
              <a:t> </a:t>
            </a:r>
            <a:r>
              <a:rPr lang="de-DE" sz="1600" dirty="0" err="1" smtClean="0"/>
              <a:t>educators</a:t>
            </a:r>
            <a:r>
              <a:rPr lang="de-DE" sz="1600" dirty="0" smtClean="0"/>
              <a:t> in </a:t>
            </a:r>
            <a:r>
              <a:rPr lang="de-DE" sz="1600" dirty="0" err="1" smtClean="0"/>
              <a:t>various</a:t>
            </a:r>
            <a:r>
              <a:rPr lang="de-DE" sz="1600" dirty="0" smtClean="0"/>
              <a:t> regional </a:t>
            </a:r>
            <a:r>
              <a:rPr lang="de-DE" sz="1600" dirty="0" err="1" smtClean="0"/>
              <a:t>and</a:t>
            </a:r>
            <a:r>
              <a:rPr lang="de-DE" sz="1600" dirty="0" smtClean="0"/>
              <a:t> international </a:t>
            </a:r>
            <a:r>
              <a:rPr lang="de-DE" sz="1600" dirty="0" err="1" smtClean="0"/>
              <a:t>activities</a:t>
            </a:r>
            <a:r>
              <a:rPr lang="de-DE" sz="1600" dirty="0" smtClean="0"/>
              <a:t> (ICME Hamburg, ICMI Study Conference Macao, EARCOME)</a:t>
            </a:r>
            <a:endParaRPr lang="en-AU" sz="1600" dirty="0"/>
          </a:p>
        </p:txBody>
      </p:sp>
      <p:pic>
        <p:nvPicPr>
          <p:cNvPr id="4" name="Bild 3"/>
          <p:cNvPicPr>
            <a:picLocks noChangeAspect="1"/>
          </p:cNvPicPr>
          <p:nvPr/>
        </p:nvPicPr>
        <p:blipFill>
          <a:blip r:embed="rId2"/>
          <a:stretch>
            <a:fillRect/>
          </a:stretch>
        </p:blipFill>
        <p:spPr>
          <a:xfrm>
            <a:off x="591039" y="996462"/>
            <a:ext cx="2721197" cy="3150577"/>
          </a:xfrm>
          <a:prstGeom prst="rect">
            <a:avLst/>
          </a:prstGeom>
        </p:spPr>
      </p:pic>
      <p:pic>
        <p:nvPicPr>
          <p:cNvPr id="5" name="Bild 4"/>
          <p:cNvPicPr>
            <a:picLocks noChangeAspect="1"/>
          </p:cNvPicPr>
          <p:nvPr/>
        </p:nvPicPr>
        <p:blipFill>
          <a:blip r:embed="rId3"/>
          <a:stretch>
            <a:fillRect/>
          </a:stretch>
        </p:blipFill>
        <p:spPr>
          <a:xfrm>
            <a:off x="127000" y="4551410"/>
            <a:ext cx="1738923" cy="592089"/>
          </a:xfrm>
          <a:prstGeom prst="rect">
            <a:avLst/>
          </a:prstGeom>
        </p:spPr>
      </p:pic>
    </p:spTree>
    <p:extLst>
      <p:ext uri="{BB962C8B-B14F-4D97-AF65-F5344CB8AC3E}">
        <p14:creationId xmlns:p14="http://schemas.microsoft.com/office/powerpoint/2010/main" val="1152656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0" dirty="0" smtClean="0">
                <a:latin typeface="+mj-lt"/>
              </a:rPr>
              <a:t>CANP 4: East </a:t>
            </a:r>
            <a:r>
              <a:rPr lang="de-DE" b="0" dirty="0" err="1" smtClean="0">
                <a:latin typeface="+mj-lt"/>
              </a:rPr>
              <a:t>Africa</a:t>
            </a:r>
            <a:r>
              <a:rPr lang="de-DE" b="0" dirty="0" smtClean="0">
                <a:latin typeface="+mj-lt"/>
              </a:rPr>
              <a:t> (</a:t>
            </a:r>
            <a:r>
              <a:rPr lang="de-DE" b="0" dirty="0" err="1" smtClean="0">
                <a:latin typeface="+mj-lt"/>
              </a:rPr>
              <a:t>started</a:t>
            </a:r>
            <a:r>
              <a:rPr lang="de-DE" b="0" dirty="0" smtClean="0">
                <a:latin typeface="+mj-lt"/>
              </a:rPr>
              <a:t> 2014)</a:t>
            </a:r>
            <a:endParaRPr lang="de-DE" b="0" dirty="0">
              <a:latin typeface="+mj-lt"/>
            </a:endParaRPr>
          </a:p>
        </p:txBody>
      </p:sp>
      <p:sp>
        <p:nvSpPr>
          <p:cNvPr id="3" name="Textfeld 2"/>
          <p:cNvSpPr txBox="1"/>
          <p:nvPr/>
        </p:nvSpPr>
        <p:spPr>
          <a:xfrm>
            <a:off x="3204308" y="724653"/>
            <a:ext cx="5939692" cy="3662541"/>
          </a:xfrm>
          <a:prstGeom prst="rect">
            <a:avLst/>
          </a:prstGeom>
          <a:noFill/>
        </p:spPr>
        <p:txBody>
          <a:bodyPr wrap="square" rtlCol="0">
            <a:spAutoFit/>
          </a:bodyPr>
          <a:lstStyle/>
          <a:p>
            <a:r>
              <a:rPr lang="en-AU" sz="2400" baseline="30000" dirty="0" smtClean="0"/>
              <a:t>First Workshop was held September 1st–12th, 2014 in Dar </a:t>
            </a:r>
            <a:r>
              <a:rPr lang="en-AU" sz="2400" baseline="30000" dirty="0" err="1" smtClean="0"/>
              <a:t>es</a:t>
            </a:r>
            <a:r>
              <a:rPr lang="en-AU" sz="2400" baseline="30000" dirty="0" smtClean="0"/>
              <a:t> Salaam, Tanzania with participants from Tanzania, Kenya, Uganda and Rwanda </a:t>
            </a:r>
          </a:p>
          <a:p>
            <a:endParaRPr lang="en-AU" sz="2400" b="1" baseline="30000" dirty="0"/>
          </a:p>
          <a:p>
            <a:r>
              <a:rPr lang="en-AU" sz="1600" b="1" noProof="1" smtClean="0"/>
              <a:t>Selected activities since </a:t>
            </a:r>
            <a:r>
              <a:rPr lang="en-AU" sz="1600" b="1" noProof="1"/>
              <a:t>2011</a:t>
            </a:r>
            <a:r>
              <a:rPr lang="en-AU" sz="1600" b="1" dirty="0"/>
              <a:t>:</a:t>
            </a:r>
          </a:p>
          <a:p>
            <a:pPr marL="285750" indent="-285750">
              <a:buFont typeface="Arial"/>
              <a:buChar char="•"/>
            </a:pPr>
            <a:r>
              <a:rPr lang="en-AU" sz="1600" dirty="0" smtClean="0"/>
              <a:t>Creation of regional network of mathematics teacher-educators, collaborating mathematicians, mathematics educators, and mathematics policy-makers in East Africa</a:t>
            </a:r>
            <a:r>
              <a:rPr lang="en-AU" sz="1600" dirty="0"/>
              <a:t> </a:t>
            </a:r>
            <a:r>
              <a:rPr lang="en-AU" sz="1600" dirty="0" smtClean="0"/>
              <a:t>(</a:t>
            </a:r>
            <a:r>
              <a:rPr lang="de-DE" sz="1600" dirty="0"/>
              <a:t>East </a:t>
            </a:r>
            <a:r>
              <a:rPr lang="de-DE" sz="1600" dirty="0" err="1"/>
              <a:t>Africa</a:t>
            </a:r>
            <a:r>
              <a:rPr lang="de-DE" sz="1600" dirty="0"/>
              <a:t> </a:t>
            </a:r>
            <a:r>
              <a:rPr lang="de-DE" sz="1600" dirty="0" err="1"/>
              <a:t>Mathematics</a:t>
            </a:r>
            <a:r>
              <a:rPr lang="de-DE" sz="1600" dirty="0"/>
              <a:t> Education &amp; Research Network (EAMERN)</a:t>
            </a:r>
            <a:endParaRPr lang="en-AU" sz="1600" dirty="0" smtClean="0"/>
          </a:p>
          <a:p>
            <a:pPr marL="285750" indent="-285750">
              <a:buFont typeface="Arial"/>
              <a:buChar char="•"/>
            </a:pPr>
            <a:r>
              <a:rPr lang="en-AU" sz="1600" dirty="0"/>
              <a:t>F</a:t>
            </a:r>
            <a:r>
              <a:rPr lang="en-AU" sz="1600" dirty="0" smtClean="0"/>
              <a:t>ollow up-workshop in 2015 in</a:t>
            </a:r>
            <a:r>
              <a:rPr lang="en-AU" sz="1600" dirty="0"/>
              <a:t> </a:t>
            </a:r>
            <a:r>
              <a:rPr lang="en-AU" sz="1600" dirty="0" smtClean="0"/>
              <a:t>Rwanda</a:t>
            </a:r>
          </a:p>
          <a:p>
            <a:pPr marL="285750" indent="-285750">
              <a:buFont typeface="Arial"/>
              <a:buChar char="•"/>
            </a:pPr>
            <a:r>
              <a:rPr lang="en-AU" sz="1600" dirty="0" smtClean="0"/>
              <a:t>The Regional report published by Springer „Mathematics Education in East Africa Towards Harmonization and Enhancement of Education Quality“ </a:t>
            </a:r>
          </a:p>
          <a:p>
            <a:r>
              <a:rPr lang="en-AU" sz="2400" baseline="30000" dirty="0" smtClean="0"/>
              <a:t> </a:t>
            </a:r>
            <a:endParaRPr lang="en-AU" sz="2400" baseline="30000" dirty="0"/>
          </a:p>
        </p:txBody>
      </p:sp>
      <p:pic>
        <p:nvPicPr>
          <p:cNvPr id="4" name="Bild 3"/>
          <p:cNvPicPr>
            <a:picLocks noChangeAspect="1"/>
          </p:cNvPicPr>
          <p:nvPr/>
        </p:nvPicPr>
        <p:blipFill>
          <a:blip r:embed="rId2"/>
          <a:stretch>
            <a:fillRect/>
          </a:stretch>
        </p:blipFill>
        <p:spPr>
          <a:xfrm>
            <a:off x="369136" y="1146774"/>
            <a:ext cx="2727710" cy="2660220"/>
          </a:xfrm>
          <a:prstGeom prst="rect">
            <a:avLst/>
          </a:prstGeom>
        </p:spPr>
      </p:pic>
      <p:pic>
        <p:nvPicPr>
          <p:cNvPr id="7" name="Bild 6"/>
          <p:cNvPicPr>
            <a:picLocks noChangeAspect="1"/>
          </p:cNvPicPr>
          <p:nvPr/>
        </p:nvPicPr>
        <p:blipFill>
          <a:blip r:embed="rId3"/>
          <a:stretch>
            <a:fillRect/>
          </a:stretch>
        </p:blipFill>
        <p:spPr>
          <a:xfrm>
            <a:off x="127000" y="4551410"/>
            <a:ext cx="1738923" cy="592089"/>
          </a:xfrm>
          <a:prstGeom prst="rect">
            <a:avLst/>
          </a:prstGeom>
        </p:spPr>
      </p:pic>
    </p:spTree>
    <p:extLst>
      <p:ext uri="{BB962C8B-B14F-4D97-AF65-F5344CB8AC3E}">
        <p14:creationId xmlns:p14="http://schemas.microsoft.com/office/powerpoint/2010/main" val="1578061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0" dirty="0" smtClean="0">
                <a:latin typeface="+mj-lt"/>
              </a:rPr>
              <a:t>CANP 5 </a:t>
            </a:r>
            <a:r>
              <a:rPr lang="de-DE" b="0" dirty="0" err="1" smtClean="0">
                <a:latin typeface="+mj-lt"/>
              </a:rPr>
              <a:t>Andean</a:t>
            </a:r>
            <a:r>
              <a:rPr lang="de-DE" b="0" dirty="0" smtClean="0">
                <a:latin typeface="+mj-lt"/>
              </a:rPr>
              <a:t> Region </a:t>
            </a:r>
            <a:r>
              <a:rPr lang="de-DE" b="0" dirty="0" err="1" smtClean="0">
                <a:latin typeface="+mj-lt"/>
              </a:rPr>
              <a:t>and</a:t>
            </a:r>
            <a:r>
              <a:rPr lang="de-DE" b="0" dirty="0" smtClean="0">
                <a:latin typeface="+mj-lt"/>
              </a:rPr>
              <a:t> Paraguay (</a:t>
            </a:r>
            <a:r>
              <a:rPr lang="de-DE" b="0" dirty="0" err="1" smtClean="0">
                <a:latin typeface="+mj-lt"/>
              </a:rPr>
              <a:t>started</a:t>
            </a:r>
            <a:r>
              <a:rPr lang="de-DE" b="0" dirty="0" smtClean="0">
                <a:latin typeface="+mj-lt"/>
              </a:rPr>
              <a:t> in 2016)</a:t>
            </a:r>
            <a:endParaRPr lang="de-DE" b="0" dirty="0">
              <a:latin typeface="+mj-lt"/>
            </a:endParaRPr>
          </a:p>
        </p:txBody>
      </p:sp>
      <p:sp>
        <p:nvSpPr>
          <p:cNvPr id="3" name="Textfeld 2"/>
          <p:cNvSpPr txBox="1"/>
          <p:nvPr/>
        </p:nvSpPr>
        <p:spPr>
          <a:xfrm>
            <a:off x="3722075" y="830385"/>
            <a:ext cx="5177693" cy="3046988"/>
          </a:xfrm>
          <a:prstGeom prst="rect">
            <a:avLst/>
          </a:prstGeom>
          <a:noFill/>
        </p:spPr>
        <p:txBody>
          <a:bodyPr wrap="square" rtlCol="0">
            <a:spAutoFit/>
          </a:bodyPr>
          <a:lstStyle/>
          <a:p>
            <a:r>
              <a:rPr lang="en-AU" sz="1600" dirty="0" smtClean="0"/>
              <a:t>The fifth Capacity and Network Project Workshop was held February 1 -12, 2016 in Peru. More than 100 participants from </a:t>
            </a:r>
            <a:r>
              <a:rPr lang="en-AU" sz="1600" dirty="0" err="1" smtClean="0"/>
              <a:t>Boliva</a:t>
            </a:r>
            <a:r>
              <a:rPr lang="en-AU" sz="1600" dirty="0" smtClean="0"/>
              <a:t>, Ecuador, Paraguay and Peru as well as international scholars from Canada, Costa Rica, France, Italy and the </a:t>
            </a:r>
            <a:r>
              <a:rPr lang="en-AU" sz="1600" dirty="0" smtClean="0"/>
              <a:t>USA</a:t>
            </a:r>
            <a:r>
              <a:rPr lang="en-AU" sz="1600" dirty="0"/>
              <a:t>.</a:t>
            </a:r>
            <a:endParaRPr lang="en-AU" sz="1600" dirty="0" smtClean="0"/>
          </a:p>
          <a:p>
            <a:endParaRPr lang="en-AU" sz="1600" dirty="0" smtClean="0"/>
          </a:p>
          <a:p>
            <a:pPr marL="342900" indent="-342900">
              <a:buFont typeface="Arial"/>
              <a:buChar char="•"/>
            </a:pPr>
            <a:r>
              <a:rPr lang="en-AU" sz="1600" dirty="0" smtClean="0"/>
              <a:t>The workshop was held in Spanish and English</a:t>
            </a:r>
            <a:r>
              <a:rPr lang="en-AU" sz="1600" dirty="0"/>
              <a:t> </a:t>
            </a:r>
            <a:r>
              <a:rPr lang="en-AU" sz="1600" dirty="0" smtClean="0"/>
              <a:t>consisted of different activities and themes of Mathematics and Mathematics Education. </a:t>
            </a:r>
          </a:p>
          <a:p>
            <a:pPr marL="342900" indent="-342900">
              <a:buFont typeface="Arial"/>
              <a:buChar char="•"/>
            </a:pPr>
            <a:r>
              <a:rPr lang="en-AU" sz="1600" dirty="0" smtClean="0"/>
              <a:t>A follow up </a:t>
            </a:r>
            <a:r>
              <a:rPr lang="en-AU" sz="1600" dirty="0"/>
              <a:t>meeting and constitution of a Mathematics Education Network in the </a:t>
            </a:r>
            <a:r>
              <a:rPr lang="en-AU" sz="1600" dirty="0" smtClean="0"/>
              <a:t>region </a:t>
            </a:r>
            <a:r>
              <a:rPr lang="en-AU" sz="1600" dirty="0" smtClean="0"/>
              <a:t>2017 in </a:t>
            </a:r>
            <a:r>
              <a:rPr lang="en-AU" sz="1600" dirty="0" smtClean="0"/>
              <a:t>Ecuador.</a:t>
            </a:r>
            <a:endParaRPr lang="en-AU" sz="1600" dirty="0" smtClean="0"/>
          </a:p>
          <a:p>
            <a:endParaRPr lang="en-AU" sz="1600" dirty="0"/>
          </a:p>
        </p:txBody>
      </p:sp>
      <p:pic>
        <p:nvPicPr>
          <p:cNvPr id="4" name="Bild 3"/>
          <p:cNvPicPr>
            <a:picLocks noChangeAspect="1"/>
          </p:cNvPicPr>
          <p:nvPr/>
        </p:nvPicPr>
        <p:blipFill>
          <a:blip r:embed="rId2"/>
          <a:stretch>
            <a:fillRect/>
          </a:stretch>
        </p:blipFill>
        <p:spPr>
          <a:xfrm>
            <a:off x="350776" y="830385"/>
            <a:ext cx="3030293" cy="3463192"/>
          </a:xfrm>
          <a:prstGeom prst="rect">
            <a:avLst/>
          </a:prstGeom>
        </p:spPr>
      </p:pic>
      <p:pic>
        <p:nvPicPr>
          <p:cNvPr id="5" name="Bild 4"/>
          <p:cNvPicPr>
            <a:picLocks noChangeAspect="1"/>
          </p:cNvPicPr>
          <p:nvPr/>
        </p:nvPicPr>
        <p:blipFill>
          <a:blip r:embed="rId3"/>
          <a:stretch>
            <a:fillRect/>
          </a:stretch>
        </p:blipFill>
        <p:spPr>
          <a:xfrm>
            <a:off x="127000" y="4551410"/>
            <a:ext cx="1738923" cy="592089"/>
          </a:xfrm>
          <a:prstGeom prst="rect">
            <a:avLst/>
          </a:prstGeom>
        </p:spPr>
      </p:pic>
    </p:spTree>
    <p:extLst>
      <p:ext uri="{BB962C8B-B14F-4D97-AF65-F5344CB8AC3E}">
        <p14:creationId xmlns:p14="http://schemas.microsoft.com/office/powerpoint/2010/main" val="2119612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8"/>
          </p:nvPr>
        </p:nvSpPr>
        <p:spPr>
          <a:xfrm>
            <a:off x="328154" y="3151770"/>
            <a:ext cx="8063614" cy="1103169"/>
          </a:xfrm>
        </p:spPr>
        <p:txBody>
          <a:bodyPr/>
          <a:lstStyle/>
          <a:p>
            <a:r>
              <a:rPr lang="de-DE" sz="1800" noProof="1" smtClean="0">
                <a:solidFill>
                  <a:srgbClr val="333333"/>
                </a:solidFill>
                <a:latin typeface="+mn-lt"/>
              </a:rPr>
              <a:t>Survey 2: Target Group: Organizer from all 5 CANP regions:</a:t>
            </a:r>
          </a:p>
          <a:p>
            <a:r>
              <a:rPr lang="de-DE" sz="1800" noProof="1" smtClean="0">
                <a:solidFill>
                  <a:srgbClr val="333333"/>
                </a:solidFill>
                <a:latin typeface="+mn-lt"/>
              </a:rPr>
              <a:t>20 Total Responses from IPC, Program Manager, Local Chair (total 45)</a:t>
            </a:r>
          </a:p>
          <a:p>
            <a:r>
              <a:rPr lang="de-DE" sz="1800" noProof="1" smtClean="0">
                <a:solidFill>
                  <a:srgbClr val="333333"/>
                </a:solidFill>
                <a:latin typeface="+mn-lt"/>
              </a:rPr>
              <a:t>March 22, 2016- July 12, 2016</a:t>
            </a:r>
          </a:p>
          <a:p>
            <a:r>
              <a:rPr lang="de-DE" dirty="0" smtClean="0">
                <a:solidFill>
                  <a:srgbClr val="333333"/>
                </a:solidFill>
                <a:latin typeface="+mn-lt"/>
              </a:rPr>
              <a:t> </a:t>
            </a:r>
            <a:endParaRPr lang="de-DE" dirty="0">
              <a:solidFill>
                <a:srgbClr val="333333"/>
              </a:solidFill>
              <a:latin typeface="+mn-lt"/>
            </a:endParaRPr>
          </a:p>
        </p:txBody>
      </p:sp>
      <p:sp>
        <p:nvSpPr>
          <p:cNvPr id="4" name="Text Placeholder 3"/>
          <p:cNvSpPr>
            <a:spLocks noGrp="1"/>
          </p:cNvSpPr>
          <p:nvPr>
            <p:ph type="body" sz="quarter" idx="17"/>
          </p:nvPr>
        </p:nvSpPr>
        <p:spPr>
          <a:xfrm>
            <a:off x="353461" y="1998076"/>
            <a:ext cx="7543845" cy="1094769"/>
          </a:xfrm>
        </p:spPr>
        <p:txBody>
          <a:bodyPr/>
          <a:lstStyle/>
          <a:p>
            <a:r>
              <a:rPr lang="de-DE" sz="1800" b="0" noProof="1" smtClean="0">
                <a:solidFill>
                  <a:srgbClr val="333333"/>
                </a:solidFill>
                <a:latin typeface="+mn-lt"/>
              </a:rPr>
              <a:t>Survey 1: Target Group: CANP Participants from all 5 CANP regions:</a:t>
            </a:r>
          </a:p>
          <a:p>
            <a:r>
              <a:rPr lang="de-DE" sz="1800" b="0" noProof="1" smtClean="0">
                <a:solidFill>
                  <a:srgbClr val="333333"/>
                </a:solidFill>
                <a:latin typeface="+mn-lt"/>
              </a:rPr>
              <a:t>71 </a:t>
            </a:r>
            <a:r>
              <a:rPr sz="1800" b="0" noProof="1" smtClean="0">
                <a:solidFill>
                  <a:srgbClr val="333333"/>
                </a:solidFill>
                <a:latin typeface="+mn-lt"/>
              </a:rPr>
              <a:t>Total Responses</a:t>
            </a:r>
            <a:r>
              <a:rPr lang="de-DE" sz="1800" b="0" noProof="1" smtClean="0">
                <a:solidFill>
                  <a:srgbClr val="333333"/>
                </a:solidFill>
                <a:latin typeface="+mn-lt"/>
              </a:rPr>
              <a:t> from 250 participants of the five workshops,</a:t>
            </a:r>
          </a:p>
          <a:p>
            <a:r>
              <a:rPr lang="de-DE" sz="1800" b="0" noProof="1" smtClean="0">
                <a:solidFill>
                  <a:srgbClr val="333333"/>
                </a:solidFill>
                <a:latin typeface="+mn-lt"/>
              </a:rPr>
              <a:t>January 27, 2016- July 1, 2016</a:t>
            </a:r>
          </a:p>
          <a:p>
            <a:r>
              <a:rPr lang="de-DE" sz="1200" b="0" dirty="0" smtClean="0">
                <a:solidFill>
                  <a:srgbClr val="333333"/>
                </a:solidFill>
                <a:latin typeface="+mn-lt"/>
              </a:rPr>
              <a:t> </a:t>
            </a:r>
          </a:p>
        </p:txBody>
      </p:sp>
      <p:sp>
        <p:nvSpPr>
          <p:cNvPr id="2" name="Textfeld 1"/>
          <p:cNvSpPr txBox="1"/>
          <p:nvPr/>
        </p:nvSpPr>
        <p:spPr>
          <a:xfrm>
            <a:off x="244232" y="1548328"/>
            <a:ext cx="5212770" cy="369332"/>
          </a:xfrm>
          <a:prstGeom prst="rect">
            <a:avLst/>
          </a:prstGeom>
          <a:noFill/>
        </p:spPr>
        <p:txBody>
          <a:bodyPr wrap="square" rtlCol="0">
            <a:spAutoFit/>
          </a:bodyPr>
          <a:lstStyle/>
          <a:p>
            <a:r>
              <a:rPr lang="de-DE" i="1" noProof="1" smtClean="0">
                <a:solidFill>
                  <a:srgbClr val="333333"/>
                </a:solidFill>
              </a:rPr>
              <a:t>Summary about the two SURVEYS:</a:t>
            </a:r>
            <a:endParaRPr lang="de-DE" i="1" noProof="1">
              <a:solidFill>
                <a:srgbClr val="333333"/>
              </a:solidFill>
            </a:endParaRPr>
          </a:p>
        </p:txBody>
      </p:sp>
      <p:pic>
        <p:nvPicPr>
          <p:cNvPr id="5" name="Bild 4"/>
          <p:cNvPicPr>
            <a:picLocks noChangeAspect="1"/>
          </p:cNvPicPr>
          <p:nvPr/>
        </p:nvPicPr>
        <p:blipFill>
          <a:blip r:embed="rId3"/>
          <a:stretch>
            <a:fillRect/>
          </a:stretch>
        </p:blipFill>
        <p:spPr>
          <a:xfrm>
            <a:off x="146539" y="4516549"/>
            <a:ext cx="1738923" cy="592089"/>
          </a:xfrm>
          <a:prstGeom prst="rect">
            <a:avLst/>
          </a:prstGeom>
        </p:spPr>
      </p:pic>
      <p:sp>
        <p:nvSpPr>
          <p:cNvPr id="7" name="Textfeld 6"/>
          <p:cNvSpPr txBox="1"/>
          <p:nvPr/>
        </p:nvSpPr>
        <p:spPr>
          <a:xfrm>
            <a:off x="328154" y="4254939"/>
            <a:ext cx="7876000" cy="261610"/>
          </a:xfrm>
          <a:prstGeom prst="rect">
            <a:avLst/>
          </a:prstGeom>
          <a:noFill/>
        </p:spPr>
        <p:txBody>
          <a:bodyPr wrap="square" rtlCol="0">
            <a:spAutoFit/>
          </a:bodyPr>
          <a:lstStyle/>
          <a:p>
            <a:r>
              <a:rPr lang="de-DE" sz="1100" i="1" noProof="1" smtClean="0">
                <a:solidFill>
                  <a:srgbClr val="333333"/>
                </a:solidFill>
              </a:rPr>
              <a:t>Note. Presentation is a small selection of data</a:t>
            </a:r>
            <a:r>
              <a:rPr lang="en-US" sz="1100" i="1" noProof="1" smtClean="0">
                <a:solidFill>
                  <a:srgbClr val="333333"/>
                </a:solidFill>
              </a:rPr>
              <a:t>—</a:t>
            </a:r>
            <a:r>
              <a:rPr lang="de-DE" sz="1100" i="1" noProof="1" smtClean="0">
                <a:solidFill>
                  <a:srgbClr val="333333"/>
                </a:solidFill>
              </a:rPr>
              <a:t>full report is published on the ICMI website.</a:t>
            </a:r>
            <a:endParaRPr lang="de-DE" sz="1100" i="1" noProof="1">
              <a:solidFill>
                <a:srgbClr val="333333"/>
              </a:solidFill>
            </a:endParaRPr>
          </a:p>
        </p:txBody>
      </p:sp>
      <p:sp>
        <p:nvSpPr>
          <p:cNvPr id="3" name="Textfeld 2"/>
          <p:cNvSpPr txBox="1"/>
          <p:nvPr/>
        </p:nvSpPr>
        <p:spPr>
          <a:xfrm>
            <a:off x="244231" y="177744"/>
            <a:ext cx="8557845" cy="369332"/>
          </a:xfrm>
          <a:prstGeom prst="rect">
            <a:avLst/>
          </a:prstGeom>
          <a:noFill/>
        </p:spPr>
        <p:txBody>
          <a:bodyPr wrap="square" rtlCol="0">
            <a:spAutoFit/>
          </a:bodyPr>
          <a:lstStyle/>
          <a:p>
            <a:r>
              <a:rPr lang="de-DE" b="1" dirty="0" smtClean="0"/>
              <a:t>CANP Evaluation Design </a:t>
            </a:r>
            <a:r>
              <a:rPr lang="de-DE" b="1" dirty="0" err="1" smtClean="0"/>
              <a:t>and</a:t>
            </a:r>
            <a:r>
              <a:rPr lang="de-DE" b="1" dirty="0" smtClean="0"/>
              <a:t> </a:t>
            </a:r>
            <a:r>
              <a:rPr lang="de-DE" b="1" dirty="0" err="1" smtClean="0"/>
              <a:t>Methods</a:t>
            </a:r>
            <a:r>
              <a:rPr lang="de-DE" b="1" dirty="0" smtClean="0"/>
              <a:t>: </a:t>
            </a:r>
            <a:endParaRPr lang="de-DE" b="1" dirty="0"/>
          </a:p>
        </p:txBody>
      </p:sp>
      <p:sp>
        <p:nvSpPr>
          <p:cNvPr id="8" name="Textfeld 7"/>
          <p:cNvSpPr txBox="1"/>
          <p:nvPr/>
        </p:nvSpPr>
        <p:spPr>
          <a:xfrm>
            <a:off x="269539" y="556844"/>
            <a:ext cx="8782537" cy="923330"/>
          </a:xfrm>
          <a:prstGeom prst="rect">
            <a:avLst/>
          </a:prstGeom>
          <a:noFill/>
        </p:spPr>
        <p:txBody>
          <a:bodyPr wrap="square" rtlCol="0">
            <a:spAutoFit/>
          </a:bodyPr>
          <a:lstStyle/>
          <a:p>
            <a:r>
              <a:rPr lang="en-AU" dirty="0" smtClean="0"/>
              <a:t>The CANP Evaluation was based on quantitative and qualitative data using a combination of online surveys, a 3-hour Discussion Group meeting with participants during ICME 13 and reports and data from the workshops (desk study).</a:t>
            </a:r>
            <a:endParaRPr lang="en-AU"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M-template-20140529">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esponse Summary">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SM-template-20140529.potx</Template>
  <TotalTime>0</TotalTime>
  <Words>4716</Words>
  <Application>Microsoft Macintosh PowerPoint</Application>
  <PresentationFormat>Bildschirmpräsentation (16:9)</PresentationFormat>
  <Paragraphs>318</Paragraphs>
  <Slides>49</Slides>
  <Notes>1</Notes>
  <HiddenSlides>0</HiddenSlides>
  <MMClips>0</MMClips>
  <ScaleCrop>false</ScaleCrop>
  <HeadingPairs>
    <vt:vector size="4" baseType="variant">
      <vt:variant>
        <vt:lpstr>Design</vt:lpstr>
      </vt:variant>
      <vt:variant>
        <vt:i4>3</vt:i4>
      </vt:variant>
      <vt:variant>
        <vt:lpstr>Folientitel</vt:lpstr>
      </vt:variant>
      <vt:variant>
        <vt:i4>49</vt:i4>
      </vt:variant>
    </vt:vector>
  </HeadingPairs>
  <TitlesOfParts>
    <vt:vector size="52" baseType="lpstr">
      <vt:lpstr>SM-template-20140529</vt:lpstr>
      <vt:lpstr>Data slides</vt:lpstr>
      <vt:lpstr>Response Summary</vt:lpstr>
      <vt:lpstr>       </vt:lpstr>
      <vt:lpstr>  CANP Evaluation</vt:lpstr>
      <vt:lpstr>         The five CANP Regions: Geographical Distribution and Key Information</vt:lpstr>
      <vt:lpstr>CANP1-EDiMaths: Sub-Saharan Africa/ francophone Western Africa region (started 2011) </vt:lpstr>
      <vt:lpstr>CANP 2 Central America and the Caribbean (started in 2012)</vt:lpstr>
      <vt:lpstr>CANP 3 Southeast Asia (Mekong) (started 2013)</vt:lpstr>
      <vt:lpstr>CANP 4: East Africa (started 2014)</vt:lpstr>
      <vt:lpstr>CANP 5 Andean Region and Paraguay (started in 2016)</vt:lpstr>
      <vt:lpstr>PowerPoint-Präsentation</vt:lpstr>
      <vt:lpstr>CANP Evaluation Criteria</vt:lpstr>
      <vt:lpstr>Relevance</vt:lpstr>
      <vt:lpstr>Key Results: Relevance</vt:lpstr>
      <vt:lpstr>       Effectiveness </vt:lpstr>
      <vt:lpstr>Effectiveness</vt:lpstr>
      <vt:lpstr>Effectiveness</vt:lpstr>
      <vt:lpstr>Effectiveness</vt:lpstr>
      <vt:lpstr>Effectiveness</vt:lpstr>
      <vt:lpstr>Effectiveness: Recommendations for Regional Networks</vt:lpstr>
      <vt:lpstr>Effectiveness</vt:lpstr>
      <vt:lpstr>Recommendation: Research  </vt:lpstr>
      <vt:lpstr>Effectiveness: Further Recommendations</vt:lpstr>
      <vt:lpstr>Effectiveness: General Observation</vt:lpstr>
      <vt:lpstr>Efficiency</vt:lpstr>
      <vt:lpstr>Efficiency</vt:lpstr>
      <vt:lpstr>Efficiency</vt:lpstr>
      <vt:lpstr>Efficiency</vt:lpstr>
      <vt:lpstr>Efficiency: Recommendation</vt:lpstr>
      <vt:lpstr>Efficiency: General Assessment</vt:lpstr>
      <vt:lpstr>Impact</vt:lpstr>
      <vt:lpstr>Impact for participants</vt:lpstr>
      <vt:lpstr>Impact on the organisational level</vt:lpstr>
      <vt:lpstr>Impact on policy level</vt:lpstr>
      <vt:lpstr>Impact: General Assessment</vt:lpstr>
      <vt:lpstr>Sustainability: Future of five existing CANP regions and new CANP programmes</vt:lpstr>
      <vt:lpstr>Sustainability: Expected sustainability at individual level</vt:lpstr>
      <vt:lpstr>Sustainability: Expected sustainability at an organisational level</vt:lpstr>
      <vt:lpstr>              Sustainability: Support for CANP 1-5 or CANP 6+</vt:lpstr>
      <vt:lpstr>Sustainability: New CANP Regions</vt:lpstr>
      <vt:lpstr>Sustainability: Recommendations</vt:lpstr>
      <vt:lpstr>Sustainability: What could be the future of the CANP series in general and ICMIs role in it?</vt:lpstr>
      <vt:lpstr>Sustainability: General Assessment</vt:lpstr>
      <vt:lpstr>Key Results: Future of the Capacity and Network Project (CANP)</vt:lpstr>
      <vt:lpstr>Further Recommendations </vt:lpstr>
      <vt:lpstr>Further Recommendations </vt:lpstr>
      <vt:lpstr>Further Recommendations </vt:lpstr>
      <vt:lpstr>Further Recommendations </vt:lpstr>
      <vt:lpstr>Conclusion</vt:lpstr>
      <vt:lpstr>Conclusion</vt:lpstr>
      <vt:lpstr>PowerPoint-Präsentation</vt:lpstr>
    </vt:vector>
  </TitlesOfParts>
  <Company>SurveyMonkey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Clarke</dc:creator>
  <cp:lastModifiedBy>Le Ko</cp:lastModifiedBy>
  <cp:revision>331</cp:revision>
  <cp:lastPrinted>2016-07-09T10:33:06Z</cp:lastPrinted>
  <dcterms:created xsi:type="dcterms:W3CDTF">2014-01-30T23:18:11Z</dcterms:created>
  <dcterms:modified xsi:type="dcterms:W3CDTF">2018-05-07T20:22:18Z</dcterms:modified>
</cp:coreProperties>
</file>